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роон Адам" initials="КА" lastIdx="9" clrIdx="0">
    <p:extLst>
      <p:ext uri="{19B8F6BF-5375-455C-9EA6-DF929625EA0E}">
        <p15:presenceInfo xmlns:p15="http://schemas.microsoft.com/office/powerpoint/2012/main" userId="72f58edebe564c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7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0T17:47:11.126" idx="3">
    <p:pos x="7408" y="1294"/>
    <p:text>Если нет фото сео, то просто удалить эту картинку без смещения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0T17:47:11.126" idx="3">
    <p:pos x="7408" y="1294"/>
    <p:text>Если нет фото сео, то просто удалить эту картинку без смещения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0T17:46:39.529" idx="1">
    <p:pos x="622" y="28"/>
    <p:text>Лого лучше использовать монохромное белое. Обязательно в таком формате с поворотом</p:text>
    <p:extLst>
      <p:ext uri="{C676402C-5697-4E1C-873F-D02D1690AC5C}">
        <p15:threadingInfo xmlns:p15="http://schemas.microsoft.com/office/powerpoint/2012/main" timeZoneBias="-180"/>
      </p:ext>
    </p:extLst>
  </p:cm>
  <p:cm authorId="1" dt="2019-04-10T17:47:00.961" idx="2">
    <p:pos x="4444" y="160"/>
    <p:text>Заголовок или слоган компании и краткое описание сути</p:text>
    <p:extLst>
      <p:ext uri="{C676402C-5697-4E1C-873F-D02D1690AC5C}">
        <p15:threadingInfo xmlns:p15="http://schemas.microsoft.com/office/powerpoint/2012/main" timeZoneBias="-180"/>
      </p:ext>
    </p:extLst>
  </p:cm>
  <p:cm authorId="1" dt="2019-04-10T17:47:11.126" idx="3">
    <p:pos x="7408" y="1294"/>
    <p:text>Если нет фото сео, то просто удалить эту картинку без смещения</p:text>
    <p:extLst>
      <p:ext uri="{C676402C-5697-4E1C-873F-D02D1690AC5C}">
        <p15:threadingInfo xmlns:p15="http://schemas.microsoft.com/office/powerpoint/2012/main" timeZoneBias="-180"/>
      </p:ext>
    </p:extLst>
  </p:cm>
  <p:cm authorId="1" dt="2019-04-10T17:47:22.639" idx="4">
    <p:pos x="7468" y="2740"/>
    <p:text>Этот абзац так же можно удалить</p:text>
    <p:extLst>
      <p:ext uri="{C676402C-5697-4E1C-873F-D02D1690AC5C}">
        <p15:threadingInfo xmlns:p15="http://schemas.microsoft.com/office/powerpoint/2012/main" timeZoneBias="-180"/>
      </p:ext>
    </p:extLst>
  </p:cm>
  <p:cm authorId="1" dt="2019-04-10T17:47:57.532" idx="5">
    <p:pos x="4498" y="1222"/>
    <p:text>В этом поле можно менять вёрстку текста в плане расположения. Лучше не менять размеры шрифтов и расстояния от заголовков. Сделать один столбик из двух или два горизонтально - можно</p:text>
    <p:extLst>
      <p:ext uri="{C676402C-5697-4E1C-873F-D02D1690AC5C}">
        <p15:threadingInfo xmlns:p15="http://schemas.microsoft.com/office/powerpoint/2012/main" timeZoneBias="-180"/>
      </p:ext>
    </p:extLst>
  </p:cm>
  <p:cm authorId="1" dt="2019-04-10T17:48:09.016" idx="6">
    <p:pos x="5902" y="1504"/>
    <p:text>Как написано, этот столбик лучше либо убрать, чтобы разместить больше текста, либо использовать для кратких важный примечаний. Не стоит наделять его ролью полноценного стоблика текста.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0T17:49:34.136" idx="7">
    <p:pos x="826" y="1216"/>
    <p:text>Столбик фактов об эскпортном потенциале в цифрах</p:text>
    <p:extLst>
      <p:ext uri="{C676402C-5697-4E1C-873F-D02D1690AC5C}">
        <p15:threadingInfo xmlns:p15="http://schemas.microsoft.com/office/powerpoint/2012/main" timeZoneBias="-180"/>
      </p:ext>
    </p:extLst>
  </p:cm>
  <p:cm authorId="1" dt="2019-04-10T17:50:15.200" idx="8">
    <p:pos x="5332" y="1240"/>
    <p:text>Можно изменять количество пунктов с экспортной продукции, но лучше не более трёх.</p:text>
    <p:extLst>
      <p:ext uri="{C676402C-5697-4E1C-873F-D02D1690AC5C}">
        <p15:threadingInfo xmlns:p15="http://schemas.microsoft.com/office/powerpoint/2012/main" timeZoneBias="-180"/>
      </p:ext>
    </p:extLst>
  </p:cm>
  <p:cm authorId="1" dt="2019-04-10T17:51:29.908" idx="9">
    <p:pos x="2746" y="2206"/>
    <p:text>при изменении вёрстки по расстоянию между элементами, изменять нужно ярусами. Не нужно поднимать экспортную продукцию отдельно от парнёров. Это не всегда возможно, тогда сохранять одинаковые расстояния между элементами по вертикали</p:text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4D39-76C0-4A69-B038-CA241275765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31B1-CABA-4151-9498-5A8B2543B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1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4D39-76C0-4A69-B038-CA241275765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31B1-CABA-4151-9498-5A8B2543B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55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4D39-76C0-4A69-B038-CA241275765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31B1-CABA-4151-9498-5A8B2543B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26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2709016" y="1"/>
            <a:ext cx="9482983" cy="11275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59100" y="739172"/>
            <a:ext cx="8394700" cy="25853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ru-RU" sz="1200" b="1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10233" y="6492875"/>
            <a:ext cx="2743200" cy="365125"/>
          </a:xfrm>
        </p:spPr>
        <p:txBody>
          <a:bodyPr/>
          <a:lstStyle>
            <a:lvl1pPr>
              <a:defRPr sz="1000">
                <a:latin typeface="Century Gothic" panose="020B0502020202020204" pitchFamily="34" charset="0"/>
              </a:defRPr>
            </a:lvl1pPr>
          </a:lstStyle>
          <a:p>
            <a:fld id="{8AA819DF-87A6-4AA2-89E9-1C794DD86B8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750" y="4812534"/>
            <a:ext cx="2880000" cy="204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3"/>
          <p:cNvSpPr/>
          <p:nvPr userDrawn="1"/>
        </p:nvSpPr>
        <p:spPr>
          <a:xfrm>
            <a:off x="11836400" y="6578600"/>
            <a:ext cx="355600" cy="2831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</a:rPr>
              <a:t>&gt;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3"/>
          <p:cNvSpPr/>
          <p:nvPr userDrawn="1"/>
        </p:nvSpPr>
        <p:spPr>
          <a:xfrm>
            <a:off x="0" y="6597118"/>
            <a:ext cx="355600" cy="2831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white"/>
                </a:solidFill>
              </a:rPr>
              <a:t>&lt;</a:t>
            </a:r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62" y="248009"/>
            <a:ext cx="1212782" cy="749695"/>
          </a:xfrm>
          <a:prstGeom prst="rect">
            <a:avLst/>
          </a:prstGeom>
        </p:spPr>
      </p:pic>
      <p:sp>
        <p:nvSpPr>
          <p:cNvPr id="9" name="Прямоугольник 1"/>
          <p:cNvSpPr>
            <a:spLocks noChangeArrowheads="1"/>
          </p:cNvSpPr>
          <p:nvPr userDrawn="1"/>
        </p:nvSpPr>
        <p:spPr bwMode="auto">
          <a:xfrm>
            <a:off x="9647634" y="661633"/>
            <a:ext cx="173088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НОВАЯ ЭНЕРГИЯ</a:t>
            </a:r>
          </a:p>
        </p:txBody>
      </p:sp>
      <p:sp>
        <p:nvSpPr>
          <p:cNvPr id="14" name="Прямоугольник 1"/>
          <p:cNvSpPr>
            <a:spLocks noChangeArrowheads="1"/>
          </p:cNvSpPr>
          <p:nvPr userDrawn="1"/>
        </p:nvSpPr>
        <p:spPr bwMode="auto">
          <a:xfrm>
            <a:off x="10209931" y="838332"/>
            <a:ext cx="23371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НОВЫЕ ВОЗМОЖНОСТИ</a:t>
            </a:r>
          </a:p>
        </p:txBody>
      </p:sp>
    </p:spTree>
    <p:extLst>
      <p:ext uri="{BB962C8B-B14F-4D97-AF65-F5344CB8AC3E}">
        <p14:creationId xmlns:p14="http://schemas.microsoft.com/office/powerpoint/2010/main" val="2152756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4D39-76C0-4A69-B038-CA241275765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31B1-CABA-4151-9498-5A8B2543B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35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4D39-76C0-4A69-B038-CA241275765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31B1-CABA-4151-9498-5A8B2543B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50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4D39-76C0-4A69-B038-CA241275765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31B1-CABA-4151-9498-5A8B2543B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23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4D39-76C0-4A69-B038-CA241275765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31B1-CABA-4151-9498-5A8B2543B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4D39-76C0-4A69-B038-CA241275765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31B1-CABA-4151-9498-5A8B2543B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81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4D39-76C0-4A69-B038-CA241275765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31B1-CABA-4151-9498-5A8B2543B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4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4D39-76C0-4A69-B038-CA241275765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31B1-CABA-4151-9498-5A8B2543B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40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4D39-76C0-4A69-B038-CA241275765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31B1-CABA-4151-9498-5A8B2543B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26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E4D39-76C0-4A69-B038-CA241275765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C31B1-CABA-4151-9498-5A8B2543B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9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3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comments" Target="../comments/comment4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microsoft.com/office/2007/relationships/hdphoto" Target="../media/hdphoto3.wdp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11" Type="http://schemas.microsoft.com/office/2007/relationships/hdphoto" Target="../media/hdphoto2.wdp"/><Relationship Id="rId5" Type="http://schemas.openxmlformats.org/officeDocument/2006/relationships/image" Target="../media/image66.tiff"/><Relationship Id="rId10" Type="http://schemas.openxmlformats.org/officeDocument/2006/relationships/image" Target="../media/image70.png"/><Relationship Id="rId4" Type="http://schemas.openxmlformats.org/officeDocument/2006/relationships/image" Target="../media/image65.png"/><Relationship Id="rId9" Type="http://schemas.microsoft.com/office/2007/relationships/hdphoto" Target="../media/hdphoto1.wdp"/><Relationship Id="rId14" Type="http://schemas.openxmlformats.org/officeDocument/2006/relationships/image" Target="../media/image7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5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80.png"/><Relationship Id="rId17" Type="http://schemas.openxmlformats.org/officeDocument/2006/relationships/image" Target="../media/image84.png"/><Relationship Id="rId2" Type="http://schemas.openxmlformats.org/officeDocument/2006/relationships/image" Target="../media/image73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png"/><Relationship Id="rId11" Type="http://schemas.openxmlformats.org/officeDocument/2006/relationships/image" Target="../media/image79.png"/><Relationship Id="rId5" Type="http://schemas.microsoft.com/office/2007/relationships/hdphoto" Target="../media/hdphoto5.wdp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4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omments" Target="../comments/commen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png"/><Relationship Id="rId18" Type="http://schemas.openxmlformats.org/officeDocument/2006/relationships/image" Target="../media/image30.png"/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11" Type="http://schemas.openxmlformats.org/officeDocument/2006/relationships/image" Target="../media/image40.jpg"/><Relationship Id="rId5" Type="http://schemas.openxmlformats.org/officeDocument/2006/relationships/image" Target="../media/image34.JP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JP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664897" y="-68581"/>
            <a:ext cx="10521937" cy="69623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7447" y="2292905"/>
            <a:ext cx="7220634" cy="223147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Muller Bold" pitchFamily="50" charset="-52"/>
              </a:rPr>
              <a:t>Презентационные материалы российских инновационных технологических компаний, имеющих опыт экспортной деятельности и значительную долю экспортной выручки по странам СНГ, для Межгосударственного совета по сотрудничеству в научно-технической и инновационной сферах (МС НТИ) стран СНГ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628562" y="-68580"/>
            <a:ext cx="0" cy="1733478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одзаголовок 2"/>
          <p:cNvSpPr txBox="1">
            <a:spLocks/>
          </p:cNvSpPr>
          <p:nvPr/>
        </p:nvSpPr>
        <p:spPr>
          <a:xfrm>
            <a:off x="1787447" y="810884"/>
            <a:ext cx="2841115" cy="835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Санкт-Петербург</a:t>
            </a:r>
            <a:endParaRPr lang="et-EE" sz="1200" dirty="0" smtClean="0">
              <a:solidFill>
                <a:schemeClr val="bg1"/>
              </a:solidFill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25 </a:t>
            </a: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апреля 2019 </a:t>
            </a: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года</a:t>
            </a:r>
            <a:endParaRPr lang="ru-RU" sz="1200" dirty="0">
              <a:solidFill>
                <a:schemeClr val="bg1"/>
              </a:solidFill>
              <a:latin typeface="Muller Medium" pitchFamily="50" charset="-52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0527102" y="1664898"/>
            <a:ext cx="0" cy="5297419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664898" y="-129397"/>
            <a:ext cx="0" cy="1794295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664898" y="1664898"/>
            <a:ext cx="10978731" cy="0"/>
          </a:xfrm>
          <a:prstGeom prst="line">
            <a:avLst/>
          </a:prstGeom>
          <a:ln w="15875" cmpd="sng">
            <a:solidFill>
              <a:srgbClr val="FF0000">
                <a:alpha val="40000"/>
              </a:srgb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image13.png"/>
          <p:cNvSpPr>
            <a:spLocks noChangeAspect="1" noChangeArrowheads="1"/>
          </p:cNvSpPr>
          <p:nvPr/>
        </p:nvSpPr>
        <p:spPr bwMode="auto">
          <a:xfrm>
            <a:off x="63500" y="-3589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664898" cy="6858000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30" y="2379165"/>
            <a:ext cx="1377618" cy="13776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30" y="3999211"/>
            <a:ext cx="1383159" cy="90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0" y="0"/>
            <a:ext cx="1664898" cy="1664898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670062" y="0"/>
            <a:ext cx="10521937" cy="16729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10" y="213057"/>
            <a:ext cx="561658" cy="1238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7195" y="128668"/>
            <a:ext cx="7065068" cy="45022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Muller Bold" pitchFamily="50" charset="-52"/>
              </a:rPr>
              <a:t>Лидер в сфере спутникового мониторинга</a:t>
            </a:r>
            <a:endParaRPr lang="ru-RU" sz="2400" dirty="0">
              <a:solidFill>
                <a:schemeClr val="bg1"/>
              </a:solidFill>
              <a:latin typeface="Muller Bold" pitchFamily="50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7196" y="647474"/>
            <a:ext cx="7150390" cy="68409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Упрощаем </a:t>
            </a: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и </a:t>
            </a: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удешевляем </a:t>
            </a: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доступ к данным </a:t>
            </a: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дистанционного зондирования Земли, </a:t>
            </a: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создавая комплексные продукты под конкретные цели и задачи, обеспечивая </a:t>
            </a: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принятие </a:t>
            </a: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эффективных управленческих решений на любом </a:t>
            </a: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уровне.</a:t>
            </a:r>
            <a:endParaRPr lang="ru-RU" sz="1200" dirty="0">
              <a:solidFill>
                <a:schemeClr val="bg1"/>
              </a:solidFill>
              <a:latin typeface="Muller Medium" pitchFamily="50" charset="-52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628562" y="-68580"/>
            <a:ext cx="0" cy="1733478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1787447" y="143556"/>
            <a:ext cx="2841115" cy="3846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Muller Bold" pitchFamily="50" charset="-52"/>
              </a:rPr>
              <a:t>ГК «СКАНЭКС»</a:t>
            </a:r>
            <a:endParaRPr lang="ru-RU" sz="2000" dirty="0">
              <a:solidFill>
                <a:schemeClr val="bg1"/>
              </a:solidFill>
              <a:latin typeface="Muller Bold" pitchFamily="50" charset="-52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712479" y="2117447"/>
            <a:ext cx="2622107" cy="6177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latin typeface="Muller Bold" pitchFamily="50" charset="-52"/>
              </a:rPr>
              <a:t>Продукты</a:t>
            </a:r>
            <a:endParaRPr lang="ru-RU" sz="2000" dirty="0">
              <a:latin typeface="Muller Bold" pitchFamily="50" charset="-52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1673279" y="2873995"/>
            <a:ext cx="3790894" cy="3178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• </a:t>
            </a:r>
            <a:r>
              <a:rPr lang="ru-RU" sz="1200" dirty="0" smtClean="0">
                <a:latin typeface="Muller Medium" pitchFamily="50" charset="-52"/>
              </a:rPr>
              <a:t>Станции приёма спутниковой информации</a:t>
            </a:r>
            <a:endParaRPr lang="ru-RU" sz="1200" dirty="0"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ru-RU" sz="1200" dirty="0">
                <a:latin typeface="Muller Medium" pitchFamily="50" charset="-52"/>
              </a:rPr>
              <a:t>• Космическая </a:t>
            </a:r>
            <a:r>
              <a:rPr lang="ru-RU" sz="1200" dirty="0" smtClean="0">
                <a:latin typeface="Muller Medium" pitchFamily="50" charset="-52"/>
              </a:rPr>
              <a:t>съёмка российских и зарубежных операторов</a:t>
            </a:r>
            <a:endParaRPr lang="ru-RU" sz="1200" dirty="0"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ru-RU" sz="1200" dirty="0">
                <a:latin typeface="Muller Medium" pitchFamily="50" charset="-52"/>
              </a:rPr>
              <a:t>• </a:t>
            </a:r>
            <a:r>
              <a:rPr lang="ru-RU" sz="1200" dirty="0" err="1" smtClean="0">
                <a:latin typeface="Muller Medium" pitchFamily="50" charset="-52"/>
              </a:rPr>
              <a:t>Геосервисы</a:t>
            </a:r>
            <a:r>
              <a:rPr lang="ru-RU" sz="1200" dirty="0" smtClean="0">
                <a:latin typeface="Muller Medium" pitchFamily="50" charset="-52"/>
              </a:rPr>
              <a:t> для </a:t>
            </a:r>
            <a:r>
              <a:rPr lang="ru-RU" sz="1200" dirty="0">
                <a:latin typeface="Muller Medium" pitchFamily="50" charset="-52"/>
              </a:rPr>
              <a:t>доступа к пространственной информации и интеграции во внутренние системы и базы данных предприятий или внешние сайты</a:t>
            </a:r>
            <a:endParaRPr lang="ru-RU" sz="1200" dirty="0" smtClean="0"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ru-RU" sz="1200" dirty="0">
                <a:latin typeface="Muller Medium" pitchFamily="50" charset="-52"/>
              </a:rPr>
              <a:t>• Программное обеспечение для работы с данными дистанционного </a:t>
            </a:r>
            <a:r>
              <a:rPr lang="ru-RU" sz="1200" dirty="0" smtClean="0">
                <a:latin typeface="Muller Medium" pitchFamily="50" charset="-52"/>
              </a:rPr>
              <a:t>зондирования</a:t>
            </a:r>
            <a:endParaRPr lang="ru-RU" sz="1200" dirty="0">
              <a:latin typeface="Muller Medium" pitchFamily="50" charset="-52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5926785" y="2117447"/>
            <a:ext cx="2306327" cy="6177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latin typeface="Muller Bold" pitchFamily="50" charset="-52"/>
              </a:rPr>
              <a:t>Услуги</a:t>
            </a:r>
            <a:endParaRPr lang="ru-RU" sz="2000" dirty="0">
              <a:latin typeface="Muller Bold" pitchFamily="50" charset="-52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5809457" y="2853025"/>
            <a:ext cx="3541628" cy="3178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/>
              </a:rPr>
              <a:t>Оперативный мониторинг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/>
              </a:rPr>
              <a:t>Разработка и внедрение </a:t>
            </a:r>
            <a:r>
              <a:rPr lang="ru-RU" sz="1200" dirty="0" smtClean="0">
                <a:latin typeface="Muller Medium"/>
              </a:rPr>
              <a:t>геоинформационных систем </a:t>
            </a:r>
            <a:endParaRPr lang="ru-RU" sz="1200" dirty="0">
              <a:latin typeface="Muller Medium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/>
              </a:rPr>
              <a:t>О</a:t>
            </a:r>
            <a:r>
              <a:rPr lang="ru-RU" sz="1200" dirty="0" smtClean="0">
                <a:latin typeface="Muller Medium"/>
              </a:rPr>
              <a:t>бработка </a:t>
            </a:r>
            <a:r>
              <a:rPr lang="ru-RU" sz="1200" dirty="0">
                <a:latin typeface="Muller Medium"/>
              </a:rPr>
              <a:t>спутниковых снимков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/>
              </a:rPr>
              <a:t>Картография и дешифрирование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Muller Medium"/>
              </a:rPr>
              <a:t>Экспертиза</a:t>
            </a:r>
            <a:endParaRPr lang="ru-RU" sz="1200" dirty="0">
              <a:latin typeface="Muller Medium"/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Muller Medium"/>
              </a:rPr>
              <a:t>Обучение технологиям обработки и анализа данных дистанционного зондирования Земли</a:t>
            </a:r>
            <a:endParaRPr lang="ru-RU" sz="1200" dirty="0">
              <a:latin typeface="Muller Medium" pitchFamily="50" charset="-52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1776251" y="607270"/>
            <a:ext cx="2855256" cy="702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/>
                </a:solidFill>
                <a:latin typeface="Muller Medium" pitchFamily="50" charset="-52"/>
              </a:rPr>
              <a:t>www.scanex.ru</a:t>
            </a:r>
            <a:endParaRPr lang="ru-RU" sz="1200" dirty="0" smtClean="0">
              <a:solidFill>
                <a:schemeClr val="bg1"/>
              </a:solidFill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  <a:latin typeface="Muller Medium" pitchFamily="50" charset="-52"/>
              </a:rPr>
              <a:t>+7 495 739-73-85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Москва, Бизнес-Парк «</a:t>
            </a:r>
            <a:r>
              <a:rPr lang="ru-RU" sz="1200" dirty="0" err="1" smtClean="0">
                <a:solidFill>
                  <a:schemeClr val="bg1"/>
                </a:solidFill>
                <a:latin typeface="Muller Medium" pitchFamily="50" charset="-52"/>
              </a:rPr>
              <a:t>Румянцево</a:t>
            </a: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»</a:t>
            </a:r>
            <a:endParaRPr lang="ru-RU" sz="1200" dirty="0">
              <a:solidFill>
                <a:schemeClr val="bg1"/>
              </a:solidFill>
              <a:latin typeface="Muller Medium" pitchFamily="50" charset="-52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0527102" y="1664898"/>
            <a:ext cx="0" cy="5297419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664898" y="-129397"/>
            <a:ext cx="0" cy="1794295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-28575" y="1664898"/>
            <a:ext cx="12672204" cy="0"/>
          </a:xfrm>
          <a:prstGeom prst="line">
            <a:avLst/>
          </a:prstGeom>
          <a:ln w="15875" cmpd="sng">
            <a:solidFill>
              <a:srgbClr val="FF0000">
                <a:alpha val="40000"/>
              </a:srgb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10562085" y="3762240"/>
            <a:ext cx="1696590" cy="9477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err="1">
                <a:latin typeface="Muller Bold" pitchFamily="50" charset="-52"/>
              </a:rPr>
              <a:t>Бибаева</a:t>
            </a:r>
            <a:endParaRPr lang="ru-RU" sz="2000" dirty="0">
              <a:latin typeface="Muller Bold" pitchFamily="50" charset="-52"/>
            </a:endParaRPr>
          </a:p>
          <a:p>
            <a:pPr algn="l"/>
            <a:r>
              <a:rPr lang="ru-RU" sz="2000" dirty="0">
                <a:latin typeface="Muller Bold" pitchFamily="50" charset="-52"/>
              </a:rPr>
              <a:t>Анастасия</a:t>
            </a:r>
          </a:p>
          <a:p>
            <a:pPr algn="l"/>
            <a:r>
              <a:rPr lang="ru-RU" sz="2000" dirty="0">
                <a:latin typeface="Muller Bold" pitchFamily="50" charset="-52"/>
              </a:rPr>
              <a:t>Алексеевна</a:t>
            </a: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10562085" y="3482833"/>
            <a:ext cx="1615541" cy="279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  <a:latin typeface="Muller Medium" pitchFamily="50" charset="-52"/>
              </a:rPr>
              <a:t>CEO</a:t>
            </a:r>
            <a:endParaRPr lang="ru-RU" sz="1200" dirty="0">
              <a:solidFill>
                <a:srgbClr val="C00000"/>
              </a:solidFill>
              <a:latin typeface="Muller Medium" pitchFamily="50" charset="-52"/>
            </a:endParaRP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10529505" y="4912822"/>
            <a:ext cx="1664897" cy="1373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latin typeface="Muller Medium" pitchFamily="50" charset="-52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7700231" y="2371355"/>
            <a:ext cx="2306327" cy="6177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latin typeface="Muller Bold" pitchFamily="50" charset="-52"/>
            </a:endParaRPr>
          </a:p>
        </p:txBody>
      </p:sp>
      <p:sp>
        <p:nvSpPr>
          <p:cNvPr id="36" name="Подзаголовок 2"/>
          <p:cNvSpPr txBox="1">
            <a:spLocks/>
          </p:cNvSpPr>
          <p:nvPr/>
        </p:nvSpPr>
        <p:spPr>
          <a:xfrm>
            <a:off x="7678600" y="3106933"/>
            <a:ext cx="2552334" cy="761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latin typeface="Muller Medium" pitchFamily="50" charset="-52"/>
            </a:endParaRPr>
          </a:p>
        </p:txBody>
      </p:sp>
      <p:pic>
        <p:nvPicPr>
          <p:cNvPr id="34" name="Picture 3" descr="C:\Users\ikrasnickaya\Documents\Бибаева АА фот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729" y="1664898"/>
            <a:ext cx="1664897" cy="161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9649" y="2007133"/>
            <a:ext cx="1290137" cy="1099800"/>
          </a:xfrm>
          <a:prstGeom prst="rect">
            <a:avLst/>
          </a:prstGeom>
          <a:blipFill dpi="0" rotWithShape="1">
            <a:blip r:embed="rId4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5490" y="2007978"/>
            <a:ext cx="1177950" cy="1160724"/>
          </a:xfrm>
          <a:prstGeom prst="rect">
            <a:avLst/>
          </a:prstGeom>
          <a:blipFill dpi="0" rotWithShape="1">
            <a:blip r:embed="rId5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ikrasnickaya\Documents\Точка кипения СПб\СК-русс-png-бел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689" y="646989"/>
            <a:ext cx="1536231" cy="41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6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0"/>
            <a:ext cx="1664898" cy="1664898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670062" y="0"/>
            <a:ext cx="10521937" cy="16729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628562" y="-68580"/>
            <a:ext cx="0" cy="1733478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1787447" y="143556"/>
            <a:ext cx="2841115" cy="3846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Muller Bold" pitchFamily="50" charset="-52"/>
              </a:rPr>
              <a:t>ГК «СКАНЭКС»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776251" y="1963273"/>
            <a:ext cx="2306327" cy="6177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latin typeface="Muller Bold" pitchFamily="50" charset="-52"/>
              </a:rPr>
              <a:t>Страны сотрудничества</a:t>
            </a:r>
            <a:endParaRPr lang="ru-RU" sz="2000" dirty="0">
              <a:latin typeface="Muller Bold" pitchFamily="50" charset="-52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1754620" y="2698851"/>
            <a:ext cx="2488558" cy="1031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Muller Medium"/>
              </a:rPr>
              <a:t>Армения, Беларусь, Вьетнам, Испания, Казахстан, Киргизия, </a:t>
            </a:r>
            <a:r>
              <a:rPr lang="ru-RU" sz="1200" dirty="0">
                <a:latin typeface="Muller Medium"/>
              </a:rPr>
              <a:t>Кипр, </a:t>
            </a:r>
            <a:r>
              <a:rPr lang="ru-RU" sz="1200" dirty="0" smtClean="0">
                <a:latin typeface="Muller Medium"/>
              </a:rPr>
              <a:t>Китай, Норвегия, ОАЭ, США, Таджикистан, Узбекистан, Франция и др.</a:t>
            </a:r>
            <a:endParaRPr lang="ru-RU" sz="1200" dirty="0">
              <a:latin typeface="Muller Medium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787447" y="3896695"/>
            <a:ext cx="2306327" cy="3816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latin typeface="Muller Bold" pitchFamily="50" charset="-52"/>
              </a:rPr>
              <a:t>Партнёры</a:t>
            </a:r>
            <a:endParaRPr lang="ru-RU" sz="2000" dirty="0">
              <a:latin typeface="Muller Bold" pitchFamily="50" charset="-52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1787447" y="4385346"/>
            <a:ext cx="2552334" cy="1533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err="1" smtClean="0">
                <a:latin typeface="Muller Medium"/>
              </a:rPr>
              <a:t>Росреестр</a:t>
            </a:r>
            <a:r>
              <a:rPr lang="ru-RU" sz="1200" dirty="0">
                <a:latin typeface="Muller Medium"/>
              </a:rPr>
              <a:t>, РЖД, МЧС, </a:t>
            </a:r>
            <a:r>
              <a:rPr lang="ru-RU" sz="1200" dirty="0" err="1">
                <a:latin typeface="Muller Medium"/>
              </a:rPr>
              <a:t>Атомфлот</a:t>
            </a:r>
            <a:r>
              <a:rPr lang="ru-RU" sz="1200" dirty="0">
                <a:latin typeface="Muller Medium"/>
              </a:rPr>
              <a:t>, </a:t>
            </a:r>
            <a:r>
              <a:rPr lang="ru-RU" sz="1200" dirty="0" err="1">
                <a:latin typeface="Muller Medium"/>
              </a:rPr>
              <a:t>Россельхознадзор</a:t>
            </a:r>
            <a:r>
              <a:rPr lang="ru-RU" sz="1200" dirty="0">
                <a:latin typeface="Muller Medium"/>
              </a:rPr>
              <a:t>, Яндекс, Газпром нефть, </a:t>
            </a:r>
            <a:r>
              <a:rPr lang="ru-RU" sz="1200" dirty="0" err="1">
                <a:latin typeface="Muller Medium"/>
              </a:rPr>
              <a:t>Белгидромет</a:t>
            </a:r>
            <a:r>
              <a:rPr lang="ru-RU" sz="1200" dirty="0">
                <a:latin typeface="Muller Medium"/>
              </a:rPr>
              <a:t>, </a:t>
            </a:r>
            <a:r>
              <a:rPr lang="ru-RU" sz="1200" dirty="0" err="1">
                <a:latin typeface="Muller Medium"/>
              </a:rPr>
              <a:t>Узгидромет</a:t>
            </a:r>
            <a:r>
              <a:rPr lang="ru-RU" sz="1200" dirty="0">
                <a:latin typeface="Muller Medium"/>
              </a:rPr>
              <a:t>, </a:t>
            </a:r>
            <a:r>
              <a:rPr lang="ru-RU" sz="1200" dirty="0" err="1">
                <a:latin typeface="Muller Medium"/>
              </a:rPr>
              <a:t>Таджикгидромет</a:t>
            </a:r>
            <a:r>
              <a:rPr lang="ru-RU" sz="1200" dirty="0">
                <a:latin typeface="Muller Medium"/>
              </a:rPr>
              <a:t>, </a:t>
            </a:r>
            <a:r>
              <a:rPr lang="ru-RU" sz="1200" dirty="0" err="1">
                <a:latin typeface="Muller Medium"/>
              </a:rPr>
              <a:t>Кыргызгидромет</a:t>
            </a:r>
            <a:r>
              <a:rPr lang="ru-RU" sz="1200" dirty="0">
                <a:latin typeface="Muller Medium"/>
              </a:rPr>
              <a:t>, </a:t>
            </a:r>
            <a:endParaRPr lang="ru-RU" sz="1200" dirty="0" smtClean="0">
              <a:latin typeface="Muller Medium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Muller Medium"/>
              </a:rPr>
              <a:t>Казахстан </a:t>
            </a:r>
            <a:r>
              <a:rPr lang="ru-RU" sz="1200" dirty="0">
                <a:latin typeface="Muller Medium"/>
              </a:rPr>
              <a:t>ГИС-Центр и </a:t>
            </a:r>
            <a:r>
              <a:rPr lang="ru-RU" sz="1200" dirty="0" smtClean="0">
                <a:latin typeface="Muller Medium"/>
              </a:rPr>
              <a:t>др.</a:t>
            </a:r>
            <a:endParaRPr lang="ru-RU" sz="1200" dirty="0">
              <a:latin typeface="Muller Medium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1776251" y="607270"/>
            <a:ext cx="2855256" cy="702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  <a:latin typeface="Muller Medium" pitchFamily="50" charset="-52"/>
              </a:rPr>
              <a:t>www.scanex.ru</a:t>
            </a:r>
            <a:endParaRPr lang="ru-RU" sz="1200" dirty="0">
              <a:solidFill>
                <a:schemeClr val="bg1"/>
              </a:solidFill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  <a:latin typeface="Muller Medium" pitchFamily="50" charset="-52"/>
              </a:rPr>
              <a:t>+7 495 739-73-85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Москва, Бизнес-Парк «</a:t>
            </a:r>
            <a:r>
              <a:rPr lang="ru-RU" sz="1200" dirty="0" err="1">
                <a:solidFill>
                  <a:schemeClr val="bg1"/>
                </a:solidFill>
                <a:latin typeface="Muller Medium" pitchFamily="50" charset="-52"/>
              </a:rPr>
              <a:t>Румянцево</a:t>
            </a: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»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0527102" y="1664898"/>
            <a:ext cx="0" cy="5297419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664898" y="-129397"/>
            <a:ext cx="0" cy="7091714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-28575" y="1664898"/>
            <a:ext cx="12744450" cy="0"/>
          </a:xfrm>
          <a:prstGeom prst="line">
            <a:avLst/>
          </a:prstGeom>
          <a:ln w="15875" cmpd="sng">
            <a:solidFill>
              <a:srgbClr val="FF0000">
                <a:alpha val="40000"/>
              </a:srgb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Заголовок 1"/>
          <p:cNvSpPr txBox="1">
            <a:spLocks/>
          </p:cNvSpPr>
          <p:nvPr/>
        </p:nvSpPr>
        <p:spPr>
          <a:xfrm>
            <a:off x="4788300" y="1955143"/>
            <a:ext cx="5353417" cy="6411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latin typeface="Muller Medium"/>
              </a:rPr>
              <a:t>Выполнение </a:t>
            </a:r>
            <a:r>
              <a:rPr lang="ru-RU" sz="2000" b="1" dirty="0">
                <a:latin typeface="Muller Medium"/>
              </a:rPr>
              <a:t>тематических проектов на основе космических снимков в области: </a:t>
            </a:r>
          </a:p>
        </p:txBody>
      </p:sp>
      <p:sp>
        <p:nvSpPr>
          <p:cNvPr id="36" name="Подзаголовок 2"/>
          <p:cNvSpPr txBox="1">
            <a:spLocks/>
          </p:cNvSpPr>
          <p:nvPr/>
        </p:nvSpPr>
        <p:spPr>
          <a:xfrm>
            <a:off x="4788300" y="2749212"/>
            <a:ext cx="2345634" cy="1248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4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/>
              </a:rPr>
              <a:t>Обороны и безопасности </a:t>
            </a:r>
          </a:p>
          <a:p>
            <a:pPr marL="171450" indent="-171450" algn="l">
              <a:lnSpc>
                <a:spcPct val="4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/>
              </a:rPr>
              <a:t>Чрезвычайных ситуаций </a:t>
            </a:r>
          </a:p>
          <a:p>
            <a:pPr marL="171450" indent="-171450" algn="l">
              <a:lnSpc>
                <a:spcPct val="4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/>
              </a:rPr>
              <a:t>Картографии </a:t>
            </a:r>
          </a:p>
          <a:p>
            <a:pPr marL="171450" indent="-171450" algn="l">
              <a:lnSpc>
                <a:spcPct val="4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/>
              </a:rPr>
              <a:t>Сельского хозяйства </a:t>
            </a:r>
          </a:p>
          <a:p>
            <a:pPr marL="171450" indent="-171450" algn="l">
              <a:lnSpc>
                <a:spcPct val="4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/>
              </a:rPr>
              <a:t>Лесного хозяйства </a:t>
            </a:r>
          </a:p>
          <a:p>
            <a:endParaRPr lang="ru-RU" sz="1200" dirty="0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4788190" y="3893912"/>
            <a:ext cx="3860391" cy="4083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latin typeface="Muller Medium"/>
              </a:rPr>
              <a:t>Виды </a:t>
            </a:r>
            <a:r>
              <a:rPr lang="ru-RU" sz="2000" b="1" dirty="0">
                <a:latin typeface="Muller Medium"/>
              </a:rPr>
              <a:t>выполняемых работ: </a:t>
            </a:r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4788300" y="4419845"/>
            <a:ext cx="5176687" cy="2270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/>
              </a:rPr>
              <a:t>Фотограмметрические работы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/>
              </a:rPr>
              <a:t>Создание цифровых моделей рельефа (ЦМР), 3D-визуализация </a:t>
            </a:r>
            <a:r>
              <a:rPr lang="ru-RU" sz="1200" dirty="0" smtClean="0">
                <a:latin typeface="Muller Medium"/>
              </a:rPr>
              <a:t>и </a:t>
            </a:r>
            <a:r>
              <a:rPr lang="ru-RU" sz="1200" dirty="0">
                <a:latin typeface="Muller Medium"/>
              </a:rPr>
              <a:t>моделирование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/>
              </a:rPr>
              <a:t>Тематическое дешифрирование и экспертиза 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/>
              </a:rPr>
              <a:t>Создание тематических картографических продуктов и сервисов 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/>
              </a:rPr>
              <a:t>Создание </a:t>
            </a:r>
            <a:r>
              <a:rPr lang="ru-RU" sz="1200" dirty="0" err="1">
                <a:latin typeface="Muller Medium"/>
              </a:rPr>
              <a:t>геопорталов</a:t>
            </a:r>
            <a:endParaRPr lang="ru-RU" sz="1200" dirty="0">
              <a:latin typeface="Muller Medium"/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/>
              </a:rPr>
              <a:t>Ведение мониторинговых работ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/>
              </a:rPr>
              <a:t>Проведение НИР и НИОКР</a:t>
            </a: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112279" y="1689843"/>
            <a:ext cx="1276879" cy="4408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latin typeface="Muller Bold" pitchFamily="50" charset="-52"/>
              </a:rPr>
              <a:t>223</a:t>
            </a:r>
            <a:endParaRPr lang="ru-RU" sz="2000" dirty="0">
              <a:latin typeface="Muller Bold" pitchFamily="50" charset="-52"/>
            </a:endParaRPr>
          </a:p>
        </p:txBody>
      </p:sp>
      <p:sp>
        <p:nvSpPr>
          <p:cNvPr id="45" name="Подзаголовок 2"/>
          <p:cNvSpPr txBox="1">
            <a:spLocks/>
          </p:cNvSpPr>
          <p:nvPr/>
        </p:nvSpPr>
        <p:spPr>
          <a:xfrm>
            <a:off x="90649" y="2120147"/>
            <a:ext cx="1574250" cy="815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Muller Medium" pitchFamily="50" charset="-52"/>
              </a:rPr>
              <a:t>станци</a:t>
            </a:r>
            <a:r>
              <a:rPr lang="ru-RU" sz="1200" dirty="0">
                <a:latin typeface="Muller Medium" pitchFamily="50" charset="-52"/>
              </a:rPr>
              <a:t>и</a:t>
            </a:r>
            <a:r>
              <a:rPr lang="ru-RU" sz="1200" dirty="0" smtClean="0">
                <a:latin typeface="Muller Medium" pitchFamily="50" charset="-52"/>
              </a:rPr>
              <a:t> </a:t>
            </a:r>
            <a:r>
              <a:rPr lang="ru-RU" sz="1200" dirty="0">
                <a:latin typeface="Muller Medium" pitchFamily="50" charset="-52"/>
              </a:rPr>
              <a:t>приема космических </a:t>
            </a:r>
            <a:endParaRPr lang="ru-RU" sz="1200" dirty="0" smtClean="0"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Muller Medium" pitchFamily="50" charset="-52"/>
              </a:rPr>
              <a:t>данных </a:t>
            </a:r>
            <a:r>
              <a:rPr lang="ru-RU" sz="1200" dirty="0">
                <a:latin typeface="Muller Medium" pitchFamily="50" charset="-52"/>
              </a:rPr>
              <a:t>по всему миру</a:t>
            </a: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99785" y="3926785"/>
            <a:ext cx="1300187" cy="5054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000" b="1" dirty="0" smtClean="0">
                <a:latin typeface="Muller Bold" pitchFamily="50" charset="-52"/>
              </a:rPr>
              <a:t>1500</a:t>
            </a:r>
            <a:endParaRPr lang="ru-RU" sz="2000" b="1" dirty="0">
              <a:latin typeface="Muller Bold" pitchFamily="50" charset="-52"/>
            </a:endParaRPr>
          </a:p>
        </p:txBody>
      </p:sp>
      <p:sp>
        <p:nvSpPr>
          <p:cNvPr id="47" name="Подзаголовок 2"/>
          <p:cNvSpPr txBox="1">
            <a:spLocks/>
          </p:cNvSpPr>
          <p:nvPr/>
        </p:nvSpPr>
        <p:spPr>
          <a:xfrm>
            <a:off x="122550" y="4388391"/>
            <a:ext cx="1613881" cy="620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altLang="ru-RU" sz="1200" dirty="0" smtClean="0">
                <a:latin typeface="Muller Medium" pitchFamily="50" charset="-52"/>
              </a:rPr>
              <a:t>выполненных проектов</a:t>
            </a:r>
            <a:endParaRPr lang="ru-RU" sz="1200" dirty="0">
              <a:latin typeface="Muller Medium" pitchFamily="50" charset="-52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90648" y="3036628"/>
            <a:ext cx="1582631" cy="3679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000" b="1" dirty="0">
                <a:latin typeface="Muller Bold" pitchFamily="50" charset="-52"/>
              </a:rPr>
              <a:t>24</a:t>
            </a:r>
            <a:r>
              <a:rPr lang="en-US" altLang="ru-RU" sz="2000" b="1" dirty="0">
                <a:latin typeface="Muller Bold" pitchFamily="50" charset="-52"/>
              </a:rPr>
              <a:t>/7</a:t>
            </a:r>
            <a:endParaRPr lang="ru-RU" sz="2000" b="1" dirty="0">
              <a:latin typeface="Muller Bold" pitchFamily="50" charset="-52"/>
            </a:endParaRPr>
          </a:p>
        </p:txBody>
      </p:sp>
      <p:sp>
        <p:nvSpPr>
          <p:cNvPr id="51" name="Подзаголовок 2"/>
          <p:cNvSpPr txBox="1">
            <a:spLocks/>
          </p:cNvSpPr>
          <p:nvPr/>
        </p:nvSpPr>
        <p:spPr>
          <a:xfrm>
            <a:off x="112279" y="3364821"/>
            <a:ext cx="1517826" cy="620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altLang="ru-RU" sz="1200" dirty="0">
                <a:latin typeface="Muller Medium" pitchFamily="50" charset="-52"/>
              </a:rPr>
              <a:t>автоматическая обработка данных</a:t>
            </a:r>
            <a:endParaRPr lang="ru-RU" sz="1200" dirty="0">
              <a:latin typeface="Muller Medium" pitchFamily="50" charset="-52"/>
            </a:endParaRP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122548" y="6360112"/>
            <a:ext cx="1542349" cy="620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обученных специалистов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112279" y="6000837"/>
            <a:ext cx="1494354" cy="3679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latin typeface="Muller Bold" pitchFamily="50" charset="-52"/>
              </a:rPr>
              <a:t>1500</a:t>
            </a:r>
            <a:endParaRPr lang="ru-RU" sz="2000" b="1" dirty="0">
              <a:latin typeface="Muller Bold" pitchFamily="50" charset="-52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12279" y="5219813"/>
            <a:ext cx="1508010" cy="3679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 smtClean="0">
              <a:latin typeface="Muller Bold" pitchFamily="50" charset="-52"/>
            </a:endParaRPr>
          </a:p>
          <a:p>
            <a:pPr algn="l"/>
            <a:r>
              <a:rPr lang="ru-RU" sz="2000" dirty="0" smtClean="0">
                <a:latin typeface="Muller Bold" pitchFamily="50" charset="-52"/>
              </a:rPr>
              <a:t>2200</a:t>
            </a:r>
            <a:endParaRPr lang="ru-RU" sz="2000" dirty="0">
              <a:latin typeface="Muller Bold" pitchFamily="50" charset="-52"/>
            </a:endParaRPr>
          </a:p>
          <a:p>
            <a:pPr algn="l"/>
            <a:endParaRPr lang="ru-RU" sz="2000" dirty="0">
              <a:latin typeface="Muller Bold" pitchFamily="50" charset="-52"/>
            </a:endParaRPr>
          </a:p>
        </p:txBody>
      </p:sp>
      <p:sp>
        <p:nvSpPr>
          <p:cNvPr id="42" name="Подзаголовок 2"/>
          <p:cNvSpPr txBox="1">
            <a:spLocks/>
          </p:cNvSpPr>
          <p:nvPr/>
        </p:nvSpPr>
        <p:spPr>
          <a:xfrm>
            <a:off x="122549" y="5260094"/>
            <a:ext cx="1554841" cy="620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Muller Medium" pitchFamily="50" charset="-52"/>
              </a:rPr>
              <a:t>пользователей </a:t>
            </a:r>
            <a:r>
              <a:rPr lang="ru-RU" sz="1200" dirty="0" err="1" smtClean="0">
                <a:latin typeface="Muller Medium" pitchFamily="50" charset="-52"/>
              </a:rPr>
              <a:t>геосервисов</a:t>
            </a:r>
            <a:endParaRPr lang="ru-RU" sz="1200" dirty="0" smtClean="0"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Muller Medium" pitchFamily="50" charset="-52"/>
              </a:rPr>
              <a:t>ежедневно</a:t>
            </a:r>
            <a:endParaRPr lang="ru-RU" sz="1200" dirty="0">
              <a:latin typeface="Muller Medium" pitchFamily="50" charset="-52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8185" y="2020182"/>
            <a:ext cx="2086278" cy="1954366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85" y="4428447"/>
            <a:ext cx="2093815" cy="214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одзаголовок 2"/>
          <p:cNvSpPr txBox="1">
            <a:spLocks/>
          </p:cNvSpPr>
          <p:nvPr/>
        </p:nvSpPr>
        <p:spPr>
          <a:xfrm>
            <a:off x="7099430" y="2731053"/>
            <a:ext cx="2488558" cy="1078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4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/>
              </a:rPr>
              <a:t>Кадастра и землеустройства </a:t>
            </a:r>
          </a:p>
          <a:p>
            <a:pPr marL="171450" indent="-171450" algn="l">
              <a:lnSpc>
                <a:spcPct val="4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/>
              </a:rPr>
              <a:t>Недропользования </a:t>
            </a:r>
          </a:p>
          <a:p>
            <a:pPr marL="171450" indent="-171450" algn="l">
              <a:lnSpc>
                <a:spcPct val="4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/>
              </a:rPr>
              <a:t>Метеорологии </a:t>
            </a:r>
          </a:p>
          <a:p>
            <a:pPr marL="171450" indent="-171450" algn="l">
              <a:lnSpc>
                <a:spcPct val="4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/>
              </a:rPr>
              <a:t>Транспорта и навигации </a:t>
            </a:r>
          </a:p>
          <a:p>
            <a:pPr marL="171450" indent="-171450" algn="l">
              <a:lnSpc>
                <a:spcPct val="4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/>
              </a:rPr>
              <a:t>Охраны природы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latin typeface="Muller Medium" pitchFamily="50" charset="-52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4797195" y="128668"/>
            <a:ext cx="7065068" cy="4502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smtClean="0">
                <a:solidFill>
                  <a:schemeClr val="bg1"/>
                </a:solidFill>
                <a:latin typeface="Muller Bold" pitchFamily="50" charset="-52"/>
              </a:rPr>
              <a:t>Лидер в сфере спутникового мониторинга</a:t>
            </a:r>
            <a:endParaRPr lang="ru-RU" sz="2400" dirty="0">
              <a:solidFill>
                <a:schemeClr val="bg1"/>
              </a:solidFill>
              <a:latin typeface="Muller Bold" pitchFamily="50" charset="-52"/>
            </a:endParaRPr>
          </a:p>
        </p:txBody>
      </p:sp>
      <p:sp>
        <p:nvSpPr>
          <p:cNvPr id="55" name="Подзаголовок 2"/>
          <p:cNvSpPr txBox="1">
            <a:spLocks/>
          </p:cNvSpPr>
          <p:nvPr/>
        </p:nvSpPr>
        <p:spPr>
          <a:xfrm>
            <a:off x="4797196" y="647474"/>
            <a:ext cx="7150390" cy="684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smtClean="0">
                <a:solidFill>
                  <a:schemeClr val="bg1"/>
                </a:solidFill>
                <a:latin typeface="Muller Medium" pitchFamily="50" charset="-52"/>
              </a:rPr>
              <a:t>Упрощаем и удешевляем доступ к данным дистанционного зондирования Земли, создавая комплексные продукты под конкретные цели и задачи, обеспечивая принятие эффективных управленческих решений на любом уровне.</a:t>
            </a:r>
            <a:endParaRPr lang="ru-RU" sz="1200" dirty="0">
              <a:solidFill>
                <a:schemeClr val="bg1"/>
              </a:solidFill>
              <a:latin typeface="Muller Medium" pitchFamily="50" charset="-52"/>
            </a:endParaRPr>
          </a:p>
        </p:txBody>
      </p:sp>
      <p:pic>
        <p:nvPicPr>
          <p:cNvPr id="49" name="Picture 2" descr="C:\Users\ikrasnickaya\Documents\Точка кипения СПб\СК-русс-png-бел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689" y="646989"/>
            <a:ext cx="1536231" cy="41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5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670062" y="0"/>
            <a:ext cx="10521937" cy="16729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" y="-1"/>
            <a:ext cx="1670061" cy="1672901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7194" y="128668"/>
            <a:ext cx="7119033" cy="450226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Muller Bold" pitchFamily="50" charset="-52"/>
              </a:rPr>
              <a:t>Интерактивная образовательная платформа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7196" y="582074"/>
            <a:ext cx="6714448" cy="102681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err="1">
                <a:solidFill>
                  <a:schemeClr val="bg1"/>
                </a:solidFill>
                <a:latin typeface="Muller Medium" pitchFamily="50" charset="-52"/>
              </a:rPr>
              <a:t>Учи.ру</a:t>
            </a: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 — лидер онлайн - образования в Российской Федерации. </a:t>
            </a:r>
            <a:b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</a:b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Каждый 3 ученик начальных школы занимается на платформе </a:t>
            </a:r>
            <a:r>
              <a:rPr lang="ru-RU" sz="1200" dirty="0" err="1">
                <a:solidFill>
                  <a:schemeClr val="bg1"/>
                </a:solidFill>
                <a:latin typeface="Muller Medium" pitchFamily="50" charset="-52"/>
              </a:rPr>
              <a:t>Учи.ру</a:t>
            </a: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Ученики самостоятельно изучают школьные предметы, решая тысячи заданий по своей индивидуальной траектории, которую для него автоматически строит платформа.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solidFill>
                <a:schemeClr val="bg1"/>
              </a:solidFill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solidFill>
                <a:schemeClr val="bg1"/>
              </a:solidFill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solidFill>
                <a:schemeClr val="bg1"/>
              </a:solidFill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solidFill>
                <a:schemeClr val="bg1"/>
              </a:solidFill>
              <a:latin typeface="Muller Medium" pitchFamily="50" charset="-52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628562" y="-68580"/>
            <a:ext cx="0" cy="1733478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1787447" y="143556"/>
            <a:ext cx="2841115" cy="3846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err="1">
                <a:solidFill>
                  <a:schemeClr val="bg1"/>
                </a:solidFill>
                <a:latin typeface="Muller Bold" pitchFamily="50" charset="-52"/>
              </a:rPr>
              <a:t>Учи.ру</a:t>
            </a:r>
            <a:endParaRPr lang="ru-RU" sz="2000" dirty="0">
              <a:solidFill>
                <a:schemeClr val="bg1"/>
              </a:solidFill>
              <a:latin typeface="Muller Bold" pitchFamily="50" charset="-52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825202" y="1808454"/>
            <a:ext cx="2755811" cy="11806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Muller Bold" pitchFamily="50" charset="-52"/>
              </a:rPr>
              <a:t>Образовательные курсы по основным школьным предметам</a:t>
            </a: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1803571" y="3106933"/>
            <a:ext cx="2488558" cy="3178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Для 1-4 классов: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Математика, английский язык, русский язык, окружающий мир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Для 5-11 классов: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Математика, английский язык , русский язык.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Преимущества: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latin typeface="Muller Medium" pitchFamily="50" charset="-52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Индивидуальная траектория 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Ликвидация пробелов 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Интерактивный формат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Повышение мотивации 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Цифровой формат обучения 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4852860" y="1871614"/>
            <a:ext cx="2306327" cy="3721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Muller Bold" pitchFamily="50" charset="-52"/>
              </a:rPr>
              <a:t>Олимпиады 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4831229" y="2372264"/>
            <a:ext cx="2552334" cy="3917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По основным школьным предметам: Математика, русский язык, английский язык, окружающий мир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Дополнительное обучение: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Программирование, предпринимательство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Преимущества: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latin typeface="Muller Medium" pitchFamily="50" charset="-52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Онлайн формат 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Бесплатное участие 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Масштаб участия </a:t>
            </a:r>
            <a:br>
              <a:rPr lang="ru-RU" sz="1200" dirty="0">
                <a:latin typeface="Muller Medium" pitchFamily="50" charset="-52"/>
              </a:rPr>
            </a:br>
            <a:r>
              <a:rPr lang="ru-RU" sz="1200" dirty="0">
                <a:latin typeface="Muller Medium" pitchFamily="50" charset="-52"/>
              </a:rPr>
              <a:t>(свыше 500 000 в каждой олимпиаде )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Нестандартные задачи 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1200" dirty="0">
              <a:latin typeface="Muller Medium" pitchFamily="50" charset="-52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1200" dirty="0">
              <a:latin typeface="Muller Medium" pitchFamily="50" charset="-52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1776251" y="607270"/>
            <a:ext cx="2855256" cy="702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  <a:latin typeface="Muller Medium" pitchFamily="50" charset="-52"/>
              </a:rPr>
              <a:t>+7 800 500-</a:t>
            </a: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30</a:t>
            </a:r>
            <a:r>
              <a:rPr lang="en-US" sz="1200" dirty="0">
                <a:solidFill>
                  <a:schemeClr val="bg1"/>
                </a:solidFill>
                <a:latin typeface="Muller Medium" pitchFamily="50" charset="-52"/>
              </a:rPr>
              <a:t>-</a:t>
            </a: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72</a:t>
            </a:r>
            <a:endParaRPr lang="en-US" sz="1200" dirty="0">
              <a:solidFill>
                <a:schemeClr val="bg1"/>
              </a:solidFill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 err="1">
                <a:solidFill>
                  <a:schemeClr val="bg1"/>
                </a:solidFill>
                <a:latin typeface="Muller Medium" pitchFamily="50" charset="-52"/>
              </a:rPr>
              <a:t>uchi.ru</a:t>
            </a:r>
            <a:endParaRPr lang="ru-RU" sz="1200" dirty="0">
              <a:solidFill>
                <a:schemeClr val="bg1"/>
              </a:solidFill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Москва, </a:t>
            </a:r>
            <a:r>
              <a:rPr lang="ru-RU" sz="1200" dirty="0" err="1">
                <a:solidFill>
                  <a:schemeClr val="bg1"/>
                </a:solidFill>
                <a:latin typeface="Muller Medium" pitchFamily="50" charset="-52"/>
              </a:rPr>
              <a:t>Рочдельская</a:t>
            </a: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,</a:t>
            </a:r>
            <a:r>
              <a:rPr lang="en-US" sz="1200" dirty="0">
                <a:solidFill>
                  <a:schemeClr val="bg1"/>
                </a:solidFill>
                <a:latin typeface="Muller Medium" pitchFamily="50" charset="-52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15, стр. 19-20 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0527102" y="1664898"/>
            <a:ext cx="0" cy="5297419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664898" y="-129397"/>
            <a:ext cx="0" cy="1794295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-28575" y="1664898"/>
            <a:ext cx="12672204" cy="0"/>
          </a:xfrm>
          <a:prstGeom prst="line">
            <a:avLst/>
          </a:prstGeom>
          <a:ln w="15875" cmpd="sng">
            <a:solidFill>
              <a:srgbClr val="FF0000">
                <a:alpha val="40000"/>
              </a:srgb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10562085" y="3868036"/>
            <a:ext cx="1615541" cy="5085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err="1">
                <a:latin typeface="Muller Bold" pitchFamily="50" charset="-52"/>
              </a:rPr>
              <a:t>Коломоец</a:t>
            </a:r>
            <a:r>
              <a:rPr lang="en-US" sz="2000" dirty="0">
                <a:latin typeface="Muller Bold" pitchFamily="50" charset="-52"/>
              </a:rPr>
              <a:t> </a:t>
            </a:r>
            <a:r>
              <a:rPr lang="ru-RU" sz="2000" dirty="0">
                <a:latin typeface="Muller Bold" pitchFamily="50" charset="-52"/>
              </a:rPr>
              <a:t>Иван</a:t>
            </a: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10562085" y="3482833"/>
            <a:ext cx="1615541" cy="279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C00000"/>
                </a:solidFill>
                <a:latin typeface="Muller Medium" pitchFamily="50" charset="-52"/>
              </a:rPr>
              <a:t>CEO</a:t>
            </a:r>
            <a:endParaRPr lang="ru-RU" sz="1200" dirty="0">
              <a:solidFill>
                <a:srgbClr val="C00000"/>
              </a:solidFill>
              <a:latin typeface="Muller Medium" pitchFamily="50" charset="-52"/>
            </a:endParaRP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10529505" y="4482344"/>
            <a:ext cx="1664897" cy="1803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Президент образовательной платформы </a:t>
            </a:r>
            <a:r>
              <a:rPr lang="ru-RU" sz="1200" dirty="0" err="1">
                <a:latin typeface="Muller Medium" pitchFamily="50" charset="-52"/>
              </a:rPr>
              <a:t>Учи.ру</a:t>
            </a:r>
            <a:r>
              <a:rPr lang="ru-RU" sz="1200" dirty="0">
                <a:latin typeface="Muller Medium" pitchFamily="50" charset="-52"/>
              </a:rPr>
              <a:t>,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член экспертного совета по образованию при правительстве Российской Федерации.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Выпускник МФТИ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7700231" y="1871615"/>
            <a:ext cx="2306327" cy="9299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Muller Bold" pitchFamily="50" charset="-52"/>
              </a:rPr>
              <a:t>Повышение квалификации учителей</a:t>
            </a:r>
          </a:p>
        </p:txBody>
      </p:sp>
      <p:sp>
        <p:nvSpPr>
          <p:cNvPr id="36" name="Подзаголовок 2"/>
          <p:cNvSpPr txBox="1">
            <a:spLocks/>
          </p:cNvSpPr>
          <p:nvPr/>
        </p:nvSpPr>
        <p:spPr>
          <a:xfrm>
            <a:off x="7678600" y="2989145"/>
            <a:ext cx="2552334" cy="3868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Повышение компетенций: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200" dirty="0">
                <a:latin typeface="Muller Medium" pitchFamily="50" charset="-52"/>
              </a:rPr>
              <a:t>ИКТ- компетенций 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200" dirty="0">
                <a:latin typeface="Muller Medium" pitchFamily="50" charset="-52"/>
              </a:rPr>
              <a:t>Предметных компетенций 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200" dirty="0">
                <a:latin typeface="Muller Medium" pitchFamily="50" charset="-52"/>
              </a:rPr>
              <a:t>Личностных компетенций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Преимущества: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latin typeface="Muller Medium" pitchFamily="50" charset="-52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Очный/ заочный формат участия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Практико-ориентированные семинары 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Опыт (1500 семинаров за учебный год и 25 000 обученных учителей)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Техническая и методическая поддержка и консультирование 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1200" dirty="0">
              <a:latin typeface="Muller Medium" pitchFamily="50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5947A1-38AF-DE40-BE85-DC1369BAD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190004" y="695654"/>
            <a:ext cx="1284889" cy="24016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еловек, стена, мужчина, внутренний&#10;&#10;&#10;&#10;Описание создано автоматически">
            <a:extLst>
              <a:ext uri="{FF2B5EF4-FFF2-40B4-BE49-F238E27FC236}">
                <a16:creationId xmlns:a16="http://schemas.microsoft.com/office/drawing/2014/main" id="{7C1BB814-4E0B-3144-85B9-9789D00B37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" t="10963" r="12580" b="24205"/>
          <a:stretch/>
        </p:blipFill>
        <p:spPr>
          <a:xfrm>
            <a:off x="10532725" y="1663886"/>
            <a:ext cx="1651655" cy="16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0" y="0"/>
            <a:ext cx="1664898" cy="1664898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670062" y="0"/>
            <a:ext cx="10521937" cy="16729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776251" y="1963273"/>
            <a:ext cx="2306327" cy="6177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Muller Bold" pitchFamily="50" charset="-52"/>
              </a:rPr>
              <a:t>Страны сотрудничества</a:t>
            </a: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1754619" y="2698851"/>
            <a:ext cx="2562733" cy="742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Бразилия, Китай, ЮАР, Индия, США.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787447" y="3821882"/>
            <a:ext cx="2306327" cy="3816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Muller Bold" pitchFamily="50" charset="-52"/>
              </a:rPr>
              <a:t>Партнёры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1787446" y="4319159"/>
            <a:ext cx="2943273" cy="1281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АСИ, </a:t>
            </a:r>
            <a:r>
              <a:rPr lang="ru-RU" sz="1200" dirty="0" err="1">
                <a:latin typeface="Muller Medium" pitchFamily="50" charset="-52"/>
              </a:rPr>
              <a:t>Сколково</a:t>
            </a:r>
            <a:r>
              <a:rPr lang="ru-RU" sz="1200" dirty="0">
                <a:latin typeface="Muller Medium" pitchFamily="50" charset="-52"/>
              </a:rPr>
              <a:t>,  </a:t>
            </a:r>
            <a:br>
              <a:rPr lang="ru-RU" sz="1200" dirty="0">
                <a:latin typeface="Muller Medium" pitchFamily="50" charset="-52"/>
              </a:rPr>
            </a:br>
            <a:r>
              <a:rPr lang="ru-RU" sz="1200" dirty="0" err="1">
                <a:latin typeface="Muller Medium" pitchFamily="50" charset="-52"/>
              </a:rPr>
              <a:t>Россотрудничество</a:t>
            </a:r>
            <a:r>
              <a:rPr lang="ru-RU" sz="1200" dirty="0">
                <a:latin typeface="Muller Medium" pitchFamily="50" charset="-52"/>
              </a:rPr>
              <a:t>, </a:t>
            </a:r>
            <a:br>
              <a:rPr lang="ru-RU" sz="1200" dirty="0">
                <a:latin typeface="Muller Medium" pitchFamily="50" charset="-52"/>
              </a:rPr>
            </a:br>
            <a:r>
              <a:rPr lang="ru-RU" sz="1200" dirty="0">
                <a:latin typeface="Muller Medium" pitchFamily="50" charset="-52"/>
              </a:rPr>
              <a:t>Департамент образования ЮАР, </a:t>
            </a:r>
            <a:r>
              <a:rPr lang="ru-RU" sz="1200" dirty="0" err="1">
                <a:latin typeface="Muller Medium" pitchFamily="50" charset="-52"/>
              </a:rPr>
              <a:t>Секритариат</a:t>
            </a:r>
            <a:r>
              <a:rPr lang="ru-RU" sz="1200" dirty="0">
                <a:latin typeface="Muller Medium" pitchFamily="50" charset="-52"/>
              </a:rPr>
              <a:t> штатов Сан-Паулу</a:t>
            </a:r>
            <a:br>
              <a:rPr lang="ru-RU" sz="1200" dirty="0">
                <a:latin typeface="Muller Medium" pitchFamily="50" charset="-52"/>
              </a:rPr>
            </a:br>
            <a:r>
              <a:rPr lang="ru-RU" sz="1200" dirty="0">
                <a:latin typeface="Muller Medium" pitchFamily="50" charset="-52"/>
              </a:rPr>
              <a:t> и </a:t>
            </a:r>
            <a:r>
              <a:rPr lang="ru-RU" sz="1200" dirty="0" smtClean="0">
                <a:latin typeface="Muller Medium" pitchFamily="50" charset="-52"/>
              </a:rPr>
              <a:t>Рио-де-Жанейро </a:t>
            </a:r>
            <a:r>
              <a:rPr lang="en-US" sz="1200" dirty="0">
                <a:latin typeface="Muller Medium" pitchFamily="50" charset="-52"/>
              </a:rPr>
              <a:t>Samsung </a:t>
            </a:r>
            <a:r>
              <a:rPr lang="ru-RU" sz="1200" dirty="0">
                <a:latin typeface="Muller Medium" pitchFamily="50" charset="-52"/>
              </a:rPr>
              <a:t>и </a:t>
            </a:r>
            <a:r>
              <a:rPr lang="en-US" sz="1200" dirty="0">
                <a:latin typeface="Muller Medium" pitchFamily="50" charset="-52"/>
              </a:rPr>
              <a:t>Microsoft.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latin typeface="Muller Medium" pitchFamily="50" charset="-52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64898" y="-129397"/>
            <a:ext cx="0" cy="7091714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Заголовок 1"/>
          <p:cNvSpPr txBox="1">
            <a:spLocks/>
          </p:cNvSpPr>
          <p:nvPr/>
        </p:nvSpPr>
        <p:spPr>
          <a:xfrm>
            <a:off x="4797194" y="2116582"/>
            <a:ext cx="4043379" cy="4779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Muller Bold" pitchFamily="50" charset="-52"/>
              </a:rPr>
              <a:t>Образовательные курсы по школьной программе </a:t>
            </a:r>
          </a:p>
        </p:txBody>
      </p:sp>
      <p:sp>
        <p:nvSpPr>
          <p:cNvPr id="36" name="Подзаголовок 2"/>
          <p:cNvSpPr txBox="1">
            <a:spLocks/>
          </p:cNvSpPr>
          <p:nvPr/>
        </p:nvSpPr>
        <p:spPr>
          <a:xfrm>
            <a:off x="4797195" y="2698851"/>
            <a:ext cx="3967618" cy="742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Перевод на национальный язык 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Национальный компонент 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Соответствие образовательному стандарту государства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460" y="1921706"/>
            <a:ext cx="2833284" cy="1783080"/>
          </a:xfrm>
          <a:prstGeom prst="rect">
            <a:avLst/>
          </a:prstGeom>
        </p:spPr>
      </p:pic>
      <p:sp>
        <p:nvSpPr>
          <p:cNvPr id="39" name="Заголовок 1"/>
          <p:cNvSpPr txBox="1">
            <a:spLocks/>
          </p:cNvSpPr>
          <p:nvPr/>
        </p:nvSpPr>
        <p:spPr>
          <a:xfrm>
            <a:off x="4842076" y="3800395"/>
            <a:ext cx="4020129" cy="4083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Muller Bold" pitchFamily="50" charset="-52"/>
              </a:rPr>
              <a:t>Олимпиады</a:t>
            </a:r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4820445" y="4319159"/>
            <a:ext cx="4041760" cy="328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Разработка онлайн олимпиад по запросу страны.</a:t>
            </a:r>
            <a:endParaRPr lang="en-US" sz="1200" dirty="0">
              <a:latin typeface="Muller Medium" pitchFamily="50" charset="-52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103865" y="1927753"/>
            <a:ext cx="1561029" cy="6100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Muller Bold" pitchFamily="50" charset="-52"/>
              </a:rPr>
              <a:t>3 000 000</a:t>
            </a:r>
            <a:r>
              <a:rPr lang="ru-RU" sz="2000" dirty="0">
                <a:latin typeface="Muller Bold" pitchFamily="50" charset="-52"/>
              </a:rPr>
              <a:t> учеников</a:t>
            </a:r>
          </a:p>
        </p:txBody>
      </p:sp>
      <p:sp>
        <p:nvSpPr>
          <p:cNvPr id="45" name="Подзаголовок 2"/>
          <p:cNvSpPr txBox="1">
            <a:spLocks/>
          </p:cNvSpPr>
          <p:nvPr/>
        </p:nvSpPr>
        <p:spPr>
          <a:xfrm>
            <a:off x="99785" y="2698850"/>
            <a:ext cx="1565113" cy="578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Используют платформу в РФ</a:t>
            </a: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122551" y="3423932"/>
            <a:ext cx="1632070" cy="649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Muller Bold" pitchFamily="50" charset="-52"/>
              </a:rPr>
              <a:t>300 000 </a:t>
            </a:r>
          </a:p>
          <a:p>
            <a:pPr algn="l"/>
            <a:r>
              <a:rPr lang="ru-RU" sz="2000" dirty="0">
                <a:latin typeface="Muller Bold" pitchFamily="50" charset="-52"/>
              </a:rPr>
              <a:t>учеников</a:t>
            </a:r>
          </a:p>
        </p:txBody>
      </p:sp>
      <p:sp>
        <p:nvSpPr>
          <p:cNvPr id="47" name="Подзаголовок 2"/>
          <p:cNvSpPr txBox="1">
            <a:spLocks/>
          </p:cNvSpPr>
          <p:nvPr/>
        </p:nvSpPr>
        <p:spPr>
          <a:xfrm>
            <a:off x="99785" y="4247497"/>
            <a:ext cx="1654835" cy="620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Используют платформу в странах БРИКС</a:t>
            </a: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121416" y="5137589"/>
            <a:ext cx="1543481" cy="3679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Muller Bold" pitchFamily="50" charset="-52"/>
              </a:rPr>
              <a:t>6 языков</a:t>
            </a:r>
            <a:r>
              <a:rPr lang="en-US" sz="2000" dirty="0">
                <a:latin typeface="Muller Bold" pitchFamily="50" charset="-52"/>
              </a:rPr>
              <a:t> </a:t>
            </a:r>
            <a:endParaRPr lang="ru-RU" sz="2000" dirty="0">
              <a:latin typeface="Muller Bold" pitchFamily="50" charset="-52"/>
            </a:endParaRPr>
          </a:p>
        </p:txBody>
      </p:sp>
      <p:sp>
        <p:nvSpPr>
          <p:cNvPr id="51" name="Подзаголовок 2"/>
          <p:cNvSpPr txBox="1">
            <a:spLocks/>
          </p:cNvSpPr>
          <p:nvPr/>
        </p:nvSpPr>
        <p:spPr>
          <a:xfrm>
            <a:off x="99785" y="5505490"/>
            <a:ext cx="1565112" cy="620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latin typeface="Muller Medium" pitchFamily="50" charset="-52"/>
            </a:endParaRPr>
          </a:p>
        </p:txBody>
      </p:sp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D5C3C7FB-09A1-2D48-96A0-8843DFDFC3A4}"/>
              </a:ext>
            </a:extLst>
          </p:cNvPr>
          <p:cNvSpPr txBox="1">
            <a:spLocks/>
          </p:cNvSpPr>
          <p:nvPr/>
        </p:nvSpPr>
        <p:spPr>
          <a:xfrm>
            <a:off x="4797194" y="128668"/>
            <a:ext cx="7119033" cy="4502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>
                <a:solidFill>
                  <a:schemeClr val="bg1"/>
                </a:solidFill>
                <a:latin typeface="Muller Bold" pitchFamily="50" charset="-52"/>
              </a:rPr>
              <a:t>Интерактивная образовательная платформа</a:t>
            </a:r>
            <a:endParaRPr lang="ru-RU" sz="2400" dirty="0">
              <a:solidFill>
                <a:schemeClr val="bg1"/>
              </a:solidFill>
              <a:latin typeface="Muller Bold" pitchFamily="50" charset="-52"/>
            </a:endParaRPr>
          </a:p>
        </p:txBody>
      </p:sp>
      <p:sp>
        <p:nvSpPr>
          <p:cNvPr id="43" name="Подзаголовок 2">
            <a:extLst>
              <a:ext uri="{FF2B5EF4-FFF2-40B4-BE49-F238E27FC236}">
                <a16:creationId xmlns:a16="http://schemas.microsoft.com/office/drawing/2014/main" id="{511D9326-6B05-1C46-9671-8662189FD34C}"/>
              </a:ext>
            </a:extLst>
          </p:cNvPr>
          <p:cNvSpPr txBox="1">
            <a:spLocks/>
          </p:cNvSpPr>
          <p:nvPr/>
        </p:nvSpPr>
        <p:spPr>
          <a:xfrm>
            <a:off x="4797196" y="582074"/>
            <a:ext cx="6714448" cy="1026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err="1">
                <a:solidFill>
                  <a:schemeClr val="bg1"/>
                </a:solidFill>
                <a:latin typeface="Muller Medium" pitchFamily="50" charset="-52"/>
              </a:rPr>
              <a:t>Учи.ру</a:t>
            </a: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 — лидер онлайн - образования в Российской Федерации. </a:t>
            </a:r>
            <a:b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</a:b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Каждый 3 ученик начальных школы занимается на платформе </a:t>
            </a:r>
            <a:r>
              <a:rPr lang="ru-RU" sz="1200" dirty="0" err="1">
                <a:solidFill>
                  <a:schemeClr val="bg1"/>
                </a:solidFill>
                <a:latin typeface="Muller Medium" pitchFamily="50" charset="-52"/>
              </a:rPr>
              <a:t>Учи.ру</a:t>
            </a: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Ученики самостоятельно изучают школьные предметы, решая тысячи заданий по своей индивидуальной траектории, которую для него автоматически строит платформа.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solidFill>
                <a:schemeClr val="bg1"/>
              </a:solidFill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solidFill>
                <a:schemeClr val="bg1"/>
              </a:solidFill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solidFill>
                <a:schemeClr val="bg1"/>
              </a:solidFill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solidFill>
                <a:schemeClr val="bg1"/>
              </a:solidFill>
              <a:latin typeface="Muller Medium" pitchFamily="50" charset="-52"/>
            </a:endParaRP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A20F6CE9-0BAF-6449-AFC4-329AD3840377}"/>
              </a:ext>
            </a:extLst>
          </p:cNvPr>
          <p:cNvCxnSpPr/>
          <p:nvPr/>
        </p:nvCxnSpPr>
        <p:spPr>
          <a:xfrm>
            <a:off x="4628562" y="-68580"/>
            <a:ext cx="0" cy="1733478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Заголовок 1">
            <a:extLst>
              <a:ext uri="{FF2B5EF4-FFF2-40B4-BE49-F238E27FC236}">
                <a16:creationId xmlns:a16="http://schemas.microsoft.com/office/drawing/2014/main" id="{D6EEDA6C-FAA7-3A40-8BCF-51B00D0A8FE7}"/>
              </a:ext>
            </a:extLst>
          </p:cNvPr>
          <p:cNvSpPr txBox="1">
            <a:spLocks/>
          </p:cNvSpPr>
          <p:nvPr/>
        </p:nvSpPr>
        <p:spPr>
          <a:xfrm>
            <a:off x="1787447" y="143556"/>
            <a:ext cx="2841115" cy="3846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err="1">
                <a:solidFill>
                  <a:schemeClr val="bg1"/>
                </a:solidFill>
                <a:latin typeface="Muller Bold" pitchFamily="50" charset="-52"/>
              </a:rPr>
              <a:t>Учи.ру</a:t>
            </a:r>
            <a:endParaRPr lang="ru-RU" sz="2000" dirty="0">
              <a:solidFill>
                <a:schemeClr val="bg1"/>
              </a:solidFill>
              <a:latin typeface="Muller Bold" pitchFamily="50" charset="-52"/>
            </a:endParaRPr>
          </a:p>
        </p:txBody>
      </p:sp>
      <p:sp>
        <p:nvSpPr>
          <p:cNvPr id="52" name="Подзаголовок 2">
            <a:extLst>
              <a:ext uri="{FF2B5EF4-FFF2-40B4-BE49-F238E27FC236}">
                <a16:creationId xmlns:a16="http://schemas.microsoft.com/office/drawing/2014/main" id="{FC1AE5B0-63C4-7F4D-81F2-6511B98D9AB5}"/>
              </a:ext>
            </a:extLst>
          </p:cNvPr>
          <p:cNvSpPr txBox="1">
            <a:spLocks/>
          </p:cNvSpPr>
          <p:nvPr/>
        </p:nvSpPr>
        <p:spPr>
          <a:xfrm>
            <a:off x="1776251" y="607270"/>
            <a:ext cx="2855256" cy="702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  <a:latin typeface="Muller Medium" pitchFamily="50" charset="-52"/>
              </a:rPr>
              <a:t>+7 800 500-</a:t>
            </a: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30</a:t>
            </a:r>
            <a:r>
              <a:rPr lang="en-US" sz="1200" dirty="0">
                <a:solidFill>
                  <a:schemeClr val="bg1"/>
                </a:solidFill>
                <a:latin typeface="Muller Medium" pitchFamily="50" charset="-52"/>
              </a:rPr>
              <a:t>-</a:t>
            </a: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72</a:t>
            </a:r>
            <a:endParaRPr lang="en-US" sz="1200" dirty="0">
              <a:solidFill>
                <a:schemeClr val="bg1"/>
              </a:solidFill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 err="1">
                <a:solidFill>
                  <a:schemeClr val="bg1"/>
                </a:solidFill>
                <a:latin typeface="Muller Medium" pitchFamily="50" charset="-52"/>
              </a:rPr>
              <a:t>uchi.ru</a:t>
            </a:r>
            <a:endParaRPr lang="ru-RU" sz="1200" dirty="0">
              <a:solidFill>
                <a:schemeClr val="bg1"/>
              </a:solidFill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Москва, </a:t>
            </a:r>
            <a:r>
              <a:rPr lang="ru-RU" sz="1200" dirty="0" err="1">
                <a:solidFill>
                  <a:schemeClr val="bg1"/>
                </a:solidFill>
                <a:latin typeface="Muller Medium" pitchFamily="50" charset="-52"/>
              </a:rPr>
              <a:t>Рочдельская</a:t>
            </a: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,</a:t>
            </a:r>
            <a:r>
              <a:rPr lang="en-US" sz="1200" dirty="0">
                <a:solidFill>
                  <a:schemeClr val="bg1"/>
                </a:solidFill>
                <a:latin typeface="Muller Medium" pitchFamily="50" charset="-52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15, стр. 19-20 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1ADE210B-C0D4-114B-8B61-B6DF08060736}"/>
              </a:ext>
            </a:extLst>
          </p:cNvPr>
          <p:cNvCxnSpPr/>
          <p:nvPr/>
        </p:nvCxnSpPr>
        <p:spPr>
          <a:xfrm>
            <a:off x="1664898" y="-129397"/>
            <a:ext cx="0" cy="1794295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F37A5266-52C0-5545-BDA5-0365E4DC3C45}"/>
              </a:ext>
            </a:extLst>
          </p:cNvPr>
          <p:cNvCxnSpPr/>
          <p:nvPr/>
        </p:nvCxnSpPr>
        <p:spPr>
          <a:xfrm>
            <a:off x="-28575" y="1664898"/>
            <a:ext cx="12672204" cy="0"/>
          </a:xfrm>
          <a:prstGeom prst="line">
            <a:avLst/>
          </a:prstGeom>
          <a:ln w="15875" cmpd="sng">
            <a:solidFill>
              <a:srgbClr val="FF0000">
                <a:alpha val="40000"/>
              </a:srgb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0D5CF6B-635B-D94C-B314-7B932D53AD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190004" y="695654"/>
            <a:ext cx="1284889" cy="240166"/>
          </a:xfrm>
          <a:prstGeom prst="rect">
            <a:avLst/>
          </a:prstGeom>
        </p:spPr>
      </p:pic>
      <p:sp>
        <p:nvSpPr>
          <p:cNvPr id="56" name="Заголовок 1">
            <a:extLst>
              <a:ext uri="{FF2B5EF4-FFF2-40B4-BE49-F238E27FC236}">
                <a16:creationId xmlns:a16="http://schemas.microsoft.com/office/drawing/2014/main" id="{A6311676-5D70-C14D-ABD0-01A7B9ED61E7}"/>
              </a:ext>
            </a:extLst>
          </p:cNvPr>
          <p:cNvSpPr txBox="1">
            <a:spLocks/>
          </p:cNvSpPr>
          <p:nvPr/>
        </p:nvSpPr>
        <p:spPr>
          <a:xfrm>
            <a:off x="4842076" y="5192662"/>
            <a:ext cx="4020129" cy="4083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Muller Bold" pitchFamily="50" charset="-52"/>
              </a:rPr>
              <a:t>Повышение квалификации учителей</a:t>
            </a:r>
          </a:p>
        </p:txBody>
      </p:sp>
      <p:sp>
        <p:nvSpPr>
          <p:cNvPr id="57" name="Подзаголовок 2">
            <a:extLst>
              <a:ext uri="{FF2B5EF4-FFF2-40B4-BE49-F238E27FC236}">
                <a16:creationId xmlns:a16="http://schemas.microsoft.com/office/drawing/2014/main" id="{83C30A97-3858-3645-9A09-AE24CBA9D049}"/>
              </a:ext>
            </a:extLst>
          </p:cNvPr>
          <p:cNvSpPr txBox="1">
            <a:spLocks/>
          </p:cNvSpPr>
          <p:nvPr/>
        </p:nvSpPr>
        <p:spPr>
          <a:xfrm>
            <a:off x="4820445" y="5584571"/>
            <a:ext cx="4041760" cy="408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Обмен опытом 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Новые форматы 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Развитие компетенций </a:t>
            </a:r>
          </a:p>
        </p:txBody>
      </p:sp>
      <p:pic>
        <p:nvPicPr>
          <p:cNvPr id="18" name="Рисунок 17" descr="Изображение выглядит как внутренний&#10;&#10;&#10;&#10;Описание создано автоматически">
            <a:extLst>
              <a:ext uri="{FF2B5EF4-FFF2-40B4-BE49-F238E27FC236}">
                <a16:creationId xmlns:a16="http://schemas.microsoft.com/office/drawing/2014/main" id="{F63AB636-2E8D-6B41-B61F-98943BB85A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1" t="-60" r="25601" b="4087"/>
          <a:stretch/>
        </p:blipFill>
        <p:spPr>
          <a:xfrm>
            <a:off x="9110460" y="4073610"/>
            <a:ext cx="2833284" cy="178308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человек, внутренний, стол, мужчина&#10;&#10;&#10;&#10;Описание создано автоматически">
            <a:extLst>
              <a:ext uri="{FF2B5EF4-FFF2-40B4-BE49-F238E27FC236}">
                <a16:creationId xmlns:a16="http://schemas.microsoft.com/office/drawing/2014/main" id="{044D6DF0-881C-9D42-94F1-29078EFA17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2" r="7404" b="2156"/>
          <a:stretch/>
        </p:blipFill>
        <p:spPr>
          <a:xfrm>
            <a:off x="9110460" y="1921706"/>
            <a:ext cx="283326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6418398" y="4626405"/>
            <a:ext cx="1182473" cy="2761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643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ОПТИКО-ЛАЗЕРНЫЕ ТЕХНОЛОГИИ</a:t>
            </a:r>
            <a:endParaRPr lang="ru-RU" sz="643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195847" y="4577946"/>
            <a:ext cx="1177016" cy="2761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43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КУРС </a:t>
            </a:r>
            <a:r>
              <a:rPr lang="ru-RU" sz="643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«ЭНЕРГЕТИКА</a:t>
            </a:r>
            <a:r>
              <a:rPr lang="ru-RU" sz="643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»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6128238" y="3344591"/>
            <a:ext cx="5809761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БАЗОВЫЕ КУРСЫ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233122" y="4619305"/>
            <a:ext cx="1177016" cy="2761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43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КУРС «СХЕМОТЕХНИКА И ЭЛЕКТРОНИКА»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97201" y="3968027"/>
            <a:ext cx="491756" cy="45784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814">
            <a:off x="10493955" y="3973069"/>
            <a:ext cx="584858" cy="57956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55696">
            <a:off x="11069188" y="3981769"/>
            <a:ext cx="513770" cy="440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880" y="3989233"/>
            <a:ext cx="625941" cy="46190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86" y="4208035"/>
            <a:ext cx="509154" cy="339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731" y="3868302"/>
            <a:ext cx="1157410" cy="74040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8600">
                        <a14:foregroundMark x1="6425" y1="83057" x2="6425" y2="83057"/>
                        <a14:foregroundMark x1="88550" y1="38490" x2="88550" y2="38490"/>
                        <a14:foregroundMark x1="89209" y1="44567" x2="91763" y2="60773"/>
                        <a14:foregroundMark x1="91598" y1="62431" x2="93245" y2="79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1452">
            <a:off x="6812604" y="3992231"/>
            <a:ext cx="1101568" cy="49254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490">
            <a:off x="6798182" y="3860689"/>
            <a:ext cx="488249" cy="6432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4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36" y="3963970"/>
            <a:ext cx="598227" cy="5511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32908" y="1416147"/>
            <a:ext cx="56431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800" dirty="0">
                <a:latin typeface="Century Gothic" panose="020B0502020202020204" pitchFamily="34" charset="0"/>
              </a:rPr>
              <a:t>Образовательное направление Компании представляет собой единую платформу – совокупность взаимосвязанных уникальных решений с акцентом на электрохимические технологии, химическую физику, связывающие в единое целое информационную среду, учебно-методические материалы, демонстрационно-исследовательское и производственное оборудование, специализированное программное обеспечение. 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800" dirty="0">
                <a:latin typeface="Century Gothic" panose="020B0502020202020204" pitchFamily="34" charset="0"/>
              </a:rPr>
              <a:t>Образовательные продукты Компании, ПО и методические материалы связывают воедино все способы получения, хранения, преобразования и использования энергии.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800" dirty="0">
                <a:latin typeface="Century Gothic" panose="020B0502020202020204" pitchFamily="34" charset="0"/>
              </a:rPr>
              <a:t>Основным преимуществом образовательных решений «</a:t>
            </a:r>
            <a:r>
              <a:rPr lang="ru-RU" sz="800" dirty="0" err="1">
                <a:latin typeface="Century Gothic" panose="020B0502020202020204" pitchFamily="34" charset="0"/>
              </a:rPr>
              <a:t>ИнЭнерджи</a:t>
            </a:r>
            <a:r>
              <a:rPr lang="ru-RU" sz="800" dirty="0">
                <a:latin typeface="Century Gothic" panose="020B0502020202020204" pitchFamily="34" charset="0"/>
              </a:rPr>
              <a:t>» является их целостность и практическая ориентированность. Уникальность обеспечивается имеющейся фундаментальной исследовательской и методологической базой, а также высокой технологичностью решений. </a:t>
            </a:r>
          </a:p>
        </p:txBody>
      </p:sp>
      <p:sp>
        <p:nvSpPr>
          <p:cNvPr id="27" name="Прямоугольник 92">
            <a:extLst>
              <a:ext uri="{FF2B5EF4-FFF2-40B4-BE49-F238E27FC236}">
                <a16:creationId xmlns:a16="http://schemas.microsoft.com/office/drawing/2014/main" id="{5D7B9377-25AC-4BDE-B7AB-F5667E0B3E24}"/>
              </a:ext>
            </a:extLst>
          </p:cNvPr>
          <p:cNvSpPr/>
          <p:nvPr/>
        </p:nvSpPr>
        <p:spPr>
          <a:xfrm>
            <a:off x="6128238" y="4750183"/>
            <a:ext cx="5547825" cy="17820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04111" indent="-204111" algn="just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ru-RU" altLang="ru-RU" sz="700" dirty="0">
                <a:solidFill>
                  <a:srgbClr val="000000"/>
                </a:solidFill>
                <a:latin typeface="Century Gothic" panose="020B0502020202020204" pitchFamily="34" charset="0"/>
              </a:rPr>
              <a:t>ОСНОВНАЯ ЦЕЛЬ НАПРАВЛЕНИЯ – ВВЕДЕНИЕ В ОСНОВЫ ГЕНЕРАЦИИ И ИСПОЛЬЗОВАНИЯ ЭЛЛЕКТРОЭНЕРГИИ</a:t>
            </a:r>
            <a:endParaRPr lang="en-US" altLang="ru-RU" sz="7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04111" indent="-204111" algn="just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ru-RU" altLang="ru-RU" sz="700" dirty="0">
                <a:solidFill>
                  <a:srgbClr val="000000"/>
                </a:solidFill>
                <a:latin typeface="Century Gothic" panose="020B0502020202020204" pitchFamily="34" charset="0"/>
              </a:rPr>
              <a:t>ОСНОВНАЯ ЦЕЛЕВАЯ АУДИТОРИЯ – ДЕТИ, ПОДРОСТКИ И ПЕДАГОГИ</a:t>
            </a:r>
          </a:p>
          <a:p>
            <a:pPr marL="204111" indent="-204111" algn="just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ru-RU" altLang="ru-RU" sz="700" dirty="0">
                <a:solidFill>
                  <a:srgbClr val="000000"/>
                </a:solidFill>
                <a:latin typeface="Century Gothic" panose="020B0502020202020204" pitchFamily="34" charset="0"/>
              </a:rPr>
              <a:t>ПОДГОТОВКА ПОДРАСТАЮЩЕГО ПОКОЛЕНИЯ К ПРОФЕССИЯМ </a:t>
            </a:r>
            <a:r>
              <a:rPr lang="en-US" altLang="ru-RU" sz="700" dirty="0">
                <a:solidFill>
                  <a:srgbClr val="000000"/>
                </a:solidFill>
                <a:latin typeface="Century Gothic" panose="020B0502020202020204" pitchFamily="34" charset="0"/>
              </a:rPr>
              <a:t>XXI </a:t>
            </a:r>
            <a:r>
              <a:rPr lang="ru-RU" altLang="ru-RU" sz="700" dirty="0">
                <a:solidFill>
                  <a:srgbClr val="000000"/>
                </a:solidFill>
                <a:latin typeface="Century Gothic" panose="020B0502020202020204" pitchFamily="34" charset="0"/>
              </a:rPr>
              <a:t>ВЕКА И РАЗВИТИЕ У НИХ СООТВЕТСТВУЮЩИХ КОМПЕТЕНЦИЙ</a:t>
            </a:r>
          </a:p>
          <a:p>
            <a:pPr marL="204111" indent="-204111" algn="just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ru-RU" altLang="ru-RU" sz="700" dirty="0">
                <a:solidFill>
                  <a:srgbClr val="000000"/>
                </a:solidFill>
                <a:latin typeface="Century Gothic" panose="020B0502020202020204" pitchFamily="34" charset="0"/>
              </a:rPr>
              <a:t>ВОЗМОЖНОСЬ ПРИМЕНЕНИЯ ЗНАНИЙ ШКОЛЬНОЙ ПРОГРАММЫ С ПОМОЩЬЮ</a:t>
            </a:r>
            <a:r>
              <a:rPr lang="en-US" altLang="ru-RU" sz="7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700" dirty="0">
                <a:solidFill>
                  <a:srgbClr val="000000"/>
                </a:solidFill>
                <a:latin typeface="Century Gothic" panose="020B0502020202020204" pitchFamily="34" charset="0"/>
              </a:rPr>
              <a:t>ИННОВАЦИОННОГО ИССЛЕДОВАТЕЛЬСКОГО ОБОРУДОВАНИЯ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73396" y="739172"/>
            <a:ext cx="3823877" cy="258532"/>
          </a:xfrm>
        </p:spPr>
        <p:txBody>
          <a:bodyPr/>
          <a:lstStyle/>
          <a:p>
            <a:r>
              <a:rPr lang="ru-RU" dirty="0"/>
              <a:t>ОБРАЗОВАТЕЛЬНЫЕ ТЕХНОЛОГИИ ИНЭНЕРДЖИ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19DF-87A6-4AA2-89E9-1C794DD86B8D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03" y="1416146"/>
            <a:ext cx="4913984" cy="407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76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8654" y="4488434"/>
            <a:ext cx="1182473" cy="2761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УМС</a:t>
            </a:r>
          </a:p>
          <a:p>
            <a:pPr algn="ctr"/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ВОДОРОДНАЯ </a:t>
            </a:r>
          </a:p>
          <a:p>
            <a:pPr algn="ctr"/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ЭНЕРГЕТИКА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1803" y="4506598"/>
            <a:ext cx="865666" cy="2761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УМС</a:t>
            </a:r>
          </a:p>
          <a:p>
            <a:pPr algn="ctr">
              <a:defRPr/>
            </a:pP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СОЛНЕЧНАЯ  ЭНЕРГЕТИКА</a:t>
            </a: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5051424" y="3411515"/>
            <a:ext cx="5959151" cy="2308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ПРОДУКЦИЯ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332334" y="4506598"/>
            <a:ext cx="1177016" cy="2761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УМС</a:t>
            </a:r>
          </a:p>
          <a:p>
            <a:pPr algn="ctr">
              <a:defRPr/>
            </a:pP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ИОННЫЙ ТРАНСПОРТ В ТВЁРДЫХ ЭЛЕКТРОЛИТАХ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57430" y="4500047"/>
            <a:ext cx="1228407" cy="4037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УМС</a:t>
            </a:r>
          </a:p>
          <a:p>
            <a:pPr algn="ctr">
              <a:defRPr/>
            </a:pP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ТВЕРДООКСИДНЫЕ ТОПЛИВНЫЕ ЭЛЕМЕНТЫ</a:t>
            </a:r>
          </a:p>
          <a:p>
            <a:pPr algn="ctr">
              <a:defRPr/>
            </a:pP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ПЛАНАРНОГО ТИПА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932059" y="4519150"/>
            <a:ext cx="1177016" cy="4037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Образовательный интерактивный стенд</a:t>
            </a:r>
          </a:p>
          <a:p>
            <a:pPr algn="ctr">
              <a:defRPr/>
            </a:pP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ВАНАДИЕВАЯ РЕДОКС-БАТАРЕЯ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81628" y="5761924"/>
            <a:ext cx="1177016" cy="4037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УМС</a:t>
            </a:r>
          </a:p>
          <a:p>
            <a:pPr algn="ctr">
              <a:defRPr/>
            </a:pP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ТЕРМОЭЛЕКТРИЧЕСТВО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76674" y="5905003"/>
            <a:ext cx="1419600" cy="4037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Система практического изучения топливного элемента</a:t>
            </a:r>
          </a:p>
          <a:p>
            <a:pPr algn="ctr">
              <a:defRPr/>
            </a:pP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МОДЕЛЬ ГИБРИДНОГО АВТОМОБИЛЯ С </a:t>
            </a:r>
            <a:r>
              <a:rPr lang="ru-RU" sz="6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Bluetooth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-управлением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368406" y="5922416"/>
            <a:ext cx="1243785" cy="2761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Ресурсный набор</a:t>
            </a:r>
          </a:p>
          <a:p>
            <a:pPr algn="ctr">
              <a:defRPr/>
            </a:pP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ВОДОРОДНАЯ ЭНЕРГЕТИКА ДЛЯ КЛАССА РОБОТОТЕХНИКИ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509350" y="5847903"/>
            <a:ext cx="1525489" cy="4168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Учебно-методическая установка</a:t>
            </a:r>
          </a:p>
          <a:p>
            <a:pPr algn="ctr">
              <a:defRPr/>
            </a:pP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ВЕРТИКАЛЬНО-ОСЕВОЙ ВЕТРОГЕНЕРАТОР ТУРБИННОГО ТИПА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965834" y="5799315"/>
            <a:ext cx="1387965" cy="4168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Учебно-методический набор</a:t>
            </a:r>
          </a:p>
          <a:p>
            <a:pPr algn="ctr">
              <a:defRPr/>
            </a:pP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ВЫСОКИЕ ДАВЛЕНИЯ с микроскопом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919707" y="2309372"/>
            <a:ext cx="6090868" cy="8415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Наши решения позволяют увидеть весь спектр и возможности новой развивающейся альтернативной энергетики различного типа: ПОМТЭ, ПЛАНАРНЫЕ И ТРУБЧАТЫЕ ТОТЭ, ХИМИЧЕСКИЕ </a:t>
            </a: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ИСТОЧНИКИ </a:t>
            </a: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ТОКА, </a:t>
            </a: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ПР</a:t>
            </a: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О</a:t>
            </a: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ТОЧНЫЕ </a:t>
            </a: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БАТАРЕИ </a:t>
            </a:r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(REDOX) </a:t>
            </a: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И Т.Д.</a:t>
            </a:r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ru-RU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968227" y="1456246"/>
            <a:ext cx="60423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90170" algn="l"/>
                <a:tab pos="2700655" algn="l"/>
                <a:tab pos="3870960" algn="l"/>
              </a:tabLst>
            </a:pPr>
            <a:r>
              <a:rPr lang="ru-RU" sz="1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Компания создает продуктовую линейку, не имеющую аналогов в стране и за рубежом, покрывающую растущие потребности как сформировавшихся рынков, так и </a:t>
            </a:r>
            <a:r>
              <a:rPr lang="ru-RU" sz="10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новых.</a:t>
            </a:r>
            <a:endParaRPr lang="ru-RU" sz="100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4" y="4681153"/>
            <a:ext cx="2422219" cy="149106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2" y="1336242"/>
            <a:ext cx="2414585" cy="159836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3006380"/>
            <a:ext cx="2414584" cy="1603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398" y="739172"/>
            <a:ext cx="3740638" cy="258532"/>
          </a:xfrm>
        </p:spPr>
        <p:txBody>
          <a:bodyPr/>
          <a:lstStyle/>
          <a:p>
            <a:r>
              <a:rPr lang="ru-RU" dirty="0"/>
              <a:t>ОБРАЗОВАТЕЛЬНЫЕ ТЕХНОЛОГИИ ИНЭНЕРДЖИ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AA819DF-87A6-4AA2-89E9-1C794DD86B8D}" type="slidenum">
              <a:rPr lang="ru-RU"/>
              <a:pPr/>
              <a:t>15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7485" y="3863378"/>
            <a:ext cx="655609" cy="4731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0197" y="3859368"/>
            <a:ext cx="849679" cy="5664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1470" y="3773144"/>
            <a:ext cx="438744" cy="6526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7430" y="3673108"/>
            <a:ext cx="1173646" cy="78092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87318" y="3855314"/>
            <a:ext cx="866498" cy="60696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19707" y="5267460"/>
            <a:ext cx="721982" cy="40659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2784" y="5184574"/>
            <a:ext cx="863675" cy="57425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39358" y="5119182"/>
            <a:ext cx="962968" cy="64562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36678" y="5130061"/>
            <a:ext cx="873898" cy="66096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999" y="4978279"/>
            <a:ext cx="1332062" cy="91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58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670062" y="0"/>
            <a:ext cx="10521937" cy="16729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664898" cy="1664898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7195" y="128667"/>
            <a:ext cx="7220634" cy="727849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Muller Bold" pitchFamily="50" charset="-52"/>
              </a:rPr>
              <a:t>Один из крупнейших проектов по обучению детей программированию и цифровым навыкам в мире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7195" y="983291"/>
            <a:ext cx="7394805" cy="6256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Международная сеть школ программирования для детей, разработка программ по обучению цифровым навыкам для школ и государств через собственную </a:t>
            </a:r>
            <a:r>
              <a:rPr lang="en-US" sz="1200" dirty="0">
                <a:solidFill>
                  <a:schemeClr val="bg1"/>
                </a:solidFill>
                <a:latin typeface="Muller Medium" pitchFamily="50" charset="-52"/>
              </a:rPr>
              <a:t>IT-</a:t>
            </a: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платформу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628562" y="-68580"/>
            <a:ext cx="0" cy="1733478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1787447" y="143556"/>
            <a:ext cx="2841115" cy="3846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Muller Bold" pitchFamily="50" charset="-52"/>
              </a:rPr>
              <a:t>Алгоритмика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37161" y="1993218"/>
            <a:ext cx="3724216" cy="8701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Muller Bold" pitchFamily="50" charset="-52"/>
              </a:rPr>
              <a:t>Причины по которым необходимо развивать</a:t>
            </a:r>
          </a:p>
          <a:p>
            <a:pPr algn="l"/>
            <a:r>
              <a:rPr lang="ru-RU" sz="2000" dirty="0">
                <a:latin typeface="Muller Bold" pitchFamily="50" charset="-52"/>
              </a:rPr>
              <a:t> </a:t>
            </a:r>
            <a:r>
              <a:rPr lang="en-US" sz="2000" dirty="0">
                <a:latin typeface="Muller Bold" pitchFamily="50" charset="-52"/>
              </a:rPr>
              <a:t>IT-</a:t>
            </a:r>
            <a:r>
              <a:rPr lang="ru-RU" sz="2000" dirty="0">
                <a:latin typeface="Muller Bold" pitchFamily="50" charset="-52"/>
              </a:rPr>
              <a:t>образование</a:t>
            </a: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207996" y="3106933"/>
            <a:ext cx="3762295" cy="3178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Muller Medium" pitchFamily="50" charset="-52"/>
              </a:rPr>
              <a:t>Конкурентоспособность страны в новой «цифровой» экономике, где главным ресурсом становятся знания и технологии</a:t>
            </a:r>
            <a:br>
              <a:rPr lang="ru-RU" sz="1200" dirty="0">
                <a:latin typeface="Muller Medium" pitchFamily="50" charset="-52"/>
              </a:rPr>
            </a:br>
            <a:endParaRPr lang="ru-RU" sz="1200" dirty="0">
              <a:latin typeface="Muller Medium" pitchFamily="50" charset="-52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Muller Medium" pitchFamily="50" charset="-52"/>
              </a:rPr>
              <a:t>Трансформация системы образования для подготовки кадров с навыками 21 века по лучшим мировым практикам</a:t>
            </a:r>
            <a:br>
              <a:rPr lang="ru-RU" sz="1200" dirty="0">
                <a:latin typeface="Muller Medium" pitchFamily="50" charset="-52"/>
              </a:rPr>
            </a:br>
            <a:endParaRPr lang="ru-RU" sz="1200" dirty="0">
              <a:latin typeface="Muller Medium" pitchFamily="50" charset="-52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Muller Medium" pitchFamily="50" charset="-52"/>
              </a:rPr>
              <a:t>В будущем </a:t>
            </a:r>
            <a:r>
              <a:rPr lang="en-US" sz="1200" dirty="0">
                <a:latin typeface="Muller Medium" pitchFamily="50" charset="-52"/>
              </a:rPr>
              <a:t>IT</a:t>
            </a:r>
            <a:r>
              <a:rPr lang="ru-RU" sz="1200" dirty="0">
                <a:latin typeface="Muller Medium" pitchFamily="50" charset="-52"/>
              </a:rPr>
              <a:t>-навыки</a:t>
            </a:r>
            <a:r>
              <a:rPr lang="en-US" sz="1200" dirty="0">
                <a:latin typeface="Muller Medium" pitchFamily="50" charset="-52"/>
              </a:rPr>
              <a:t> </a:t>
            </a:r>
            <a:r>
              <a:rPr lang="ru-RU" sz="1200" dirty="0">
                <a:latin typeface="Muller Medium" pitchFamily="50" charset="-52"/>
              </a:rPr>
              <a:t>будут необходимы в любой профессии</a:t>
            </a:r>
            <a:br>
              <a:rPr lang="ru-RU" sz="1200" dirty="0">
                <a:latin typeface="Muller Medium" pitchFamily="50" charset="-52"/>
              </a:rPr>
            </a:br>
            <a:endParaRPr lang="ru-RU" sz="1200" dirty="0">
              <a:latin typeface="Muller Medium" pitchFamily="50" charset="-52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Muller Medium" pitchFamily="50" charset="-52"/>
              </a:rPr>
              <a:t>Экономическое развитие страны через рост </a:t>
            </a:r>
            <a:r>
              <a:rPr lang="en-US" sz="1200" dirty="0">
                <a:latin typeface="Muller Medium" pitchFamily="50" charset="-52"/>
              </a:rPr>
              <a:t>IT-</a:t>
            </a:r>
            <a:r>
              <a:rPr lang="ru-RU" sz="1200" dirty="0">
                <a:latin typeface="Muller Medium" pitchFamily="50" charset="-52"/>
              </a:rPr>
              <a:t>сектора и диверсификацию экономики</a:t>
            </a:r>
            <a:br>
              <a:rPr lang="ru-RU" sz="1200" dirty="0">
                <a:latin typeface="Muller Medium" pitchFamily="50" charset="-52"/>
              </a:rPr>
            </a:br>
            <a:endParaRPr lang="ru-RU" sz="1200" dirty="0">
              <a:latin typeface="Muller Medium" pitchFamily="50" charset="-52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Muller Medium" pitchFamily="50" charset="-52"/>
              </a:rPr>
              <a:t>Мировая тенденция в обучении. Наверстать технологическое отставание при современных скоростях будет сложно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ru-RU" sz="1200" dirty="0"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latin typeface="Muller Medium" pitchFamily="50" charset="-52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1776251" y="607270"/>
            <a:ext cx="2855256" cy="702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+7 (495) 266-30-39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Algoritmika.org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Москва, наб. Пречистенская, д.17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0527102" y="1664898"/>
            <a:ext cx="0" cy="5297419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664898" y="-129397"/>
            <a:ext cx="0" cy="1794295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-28575" y="1664898"/>
            <a:ext cx="12672204" cy="0"/>
          </a:xfrm>
          <a:prstGeom prst="line">
            <a:avLst/>
          </a:prstGeom>
          <a:ln w="15875" cmpd="sng">
            <a:solidFill>
              <a:srgbClr val="FF0000">
                <a:alpha val="40000"/>
              </a:srgb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одзаголовок 2"/>
          <p:cNvSpPr txBox="1">
            <a:spLocks/>
          </p:cNvSpPr>
          <p:nvPr/>
        </p:nvSpPr>
        <p:spPr>
          <a:xfrm>
            <a:off x="10562085" y="3482833"/>
            <a:ext cx="1615541" cy="279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C00000"/>
                </a:solidFill>
                <a:latin typeface="Muller Medium" pitchFamily="50" charset="-52"/>
              </a:rPr>
              <a:t>CEO</a:t>
            </a:r>
            <a:endParaRPr lang="ru-RU" sz="1200" dirty="0">
              <a:solidFill>
                <a:srgbClr val="C00000"/>
              </a:solidFill>
              <a:latin typeface="Muller Medium" pitchFamily="50" charset="-52"/>
            </a:endParaRP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10529505" y="4482344"/>
            <a:ext cx="1664897" cy="1803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Экс</a:t>
            </a:r>
            <a:r>
              <a:rPr lang="en-US" sz="1200" dirty="0">
                <a:latin typeface="Muller Medium" pitchFamily="50" charset="-52"/>
              </a:rPr>
              <a:t>-</a:t>
            </a:r>
            <a:r>
              <a:rPr lang="ru-RU" sz="1200" dirty="0">
                <a:latin typeface="Muller Medium" pitchFamily="50" charset="-52"/>
              </a:rPr>
              <a:t>лидер образовательной практики в </a:t>
            </a:r>
            <a:r>
              <a:rPr lang="en-US" sz="1200" dirty="0">
                <a:latin typeface="Muller Medium" pitchFamily="50" charset="-52"/>
              </a:rPr>
              <a:t>McKinsey. </a:t>
            </a:r>
            <a:r>
              <a:rPr lang="ru-RU" sz="1200" dirty="0">
                <a:latin typeface="Muller Medium" pitchFamily="50" charset="-52"/>
              </a:rPr>
              <a:t/>
            </a:r>
            <a:br>
              <a:rPr lang="ru-RU" sz="1200" dirty="0">
                <a:latin typeface="Muller Medium" pitchFamily="50" charset="-52"/>
              </a:rPr>
            </a:br>
            <a:r>
              <a:rPr lang="ru-RU" sz="1200" dirty="0">
                <a:latin typeface="Muller Medium" pitchFamily="50" charset="-52"/>
              </a:rPr>
              <a:t>Со-основатель культурной платформы «Синхронизация»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10562085" y="3868036"/>
            <a:ext cx="1615541" cy="5085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Muller Bold" pitchFamily="50" charset="-52"/>
              </a:rPr>
              <a:t>Лобанов Андрей</a:t>
            </a:r>
          </a:p>
        </p:txBody>
      </p:sp>
      <p:pic>
        <p:nvPicPr>
          <p:cNvPr id="3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DA59C688-5AED-4109-B36B-E38817E24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015" y="1661151"/>
            <a:ext cx="1664892" cy="166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8">
            <a:extLst>
              <a:ext uri="{FF2B5EF4-FFF2-40B4-BE49-F238E27FC236}">
                <a16:creationId xmlns:a16="http://schemas.microsoft.com/office/drawing/2014/main" id="{A314A90C-9FC1-4787-8204-A408C2126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959" y="687654"/>
            <a:ext cx="1440717" cy="301410"/>
          </a:xfrm>
          <a:prstGeom prst="rect">
            <a:avLst/>
          </a:prstGeom>
        </p:spPr>
      </p:pic>
      <p:sp>
        <p:nvSpPr>
          <p:cNvPr id="39" name="Заголовок 1"/>
          <p:cNvSpPr txBox="1">
            <a:spLocks/>
          </p:cNvSpPr>
          <p:nvPr/>
        </p:nvSpPr>
        <p:spPr>
          <a:xfrm>
            <a:off x="6497300" y="1993218"/>
            <a:ext cx="3954585" cy="14393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Muller Bold" pitchFamily="50" charset="-52"/>
              </a:rPr>
              <a:t>Алгоритмика создала IT платформу для помощи в организации уроков </a:t>
            </a:r>
            <a:br>
              <a:rPr lang="ru-RU" sz="2000" dirty="0">
                <a:latin typeface="Muller Bold" pitchFamily="50" charset="-52"/>
              </a:rPr>
            </a:br>
            <a:r>
              <a:rPr lang="ru-RU" sz="2000" dirty="0">
                <a:latin typeface="Muller Bold" pitchFamily="50" charset="-52"/>
              </a:rPr>
              <a:t>в школах и центрах доп. образования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497300" y="3432549"/>
            <a:ext cx="4017889" cy="35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УЧЕНИКУ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Muller Medium" pitchFamily="50" charset="-52"/>
              </a:rPr>
              <a:t>Интерактивные задания в игровой форме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Muller Medium" pitchFamily="50" charset="-52"/>
              </a:rPr>
              <a:t>Круглосуточный онлайн-доступ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Muller Medium" pitchFamily="50" charset="-52"/>
              </a:rPr>
              <a:t>Создание собственных проектов, игр и мультфильмов 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Muller Medium" pitchFamily="50" charset="-52"/>
              </a:rPr>
              <a:t>Индивидуальный образовательный путь</a:t>
            </a:r>
            <a:br>
              <a:rPr lang="ru-RU" sz="1200" dirty="0">
                <a:latin typeface="Muller Medium" pitchFamily="50" charset="-52"/>
              </a:rPr>
            </a:br>
            <a:endParaRPr lang="ru-RU" sz="1200" dirty="0"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УЧИТЕЛЮ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Muller Medium" pitchFamily="50" charset="-52"/>
              </a:rPr>
              <a:t>Все необходимое для урока: методички, слайды, обучающие видео, задания, рабочие тетради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Muller Medium" pitchFamily="50" charset="-52"/>
              </a:rPr>
              <a:t>Автоматизированный анализ успеваемости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Muller Medium" pitchFamily="50" charset="-52"/>
              </a:rPr>
              <a:t>Планирование занятий и расписания</a:t>
            </a:r>
            <a:br>
              <a:rPr lang="ru-RU" sz="1200" dirty="0">
                <a:latin typeface="Muller Medium" pitchFamily="50" charset="-52"/>
              </a:rPr>
            </a:br>
            <a:endParaRPr lang="ru-RU" sz="1200" dirty="0"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МИНИСТЕРСТВУ, ДИРЕКТОРУ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Muller Medium" pitchFamily="50" charset="-52"/>
              </a:rPr>
              <a:t>Аналитика по качеству преподавания и обучения, инфраструктуры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Muller Medium" pitchFamily="50" charset="-52"/>
              </a:rPr>
              <a:t>Использование «больших» данных для выявления талантов и проблем</a:t>
            </a:r>
            <a:br>
              <a:rPr lang="ru-RU" sz="1200" dirty="0">
                <a:latin typeface="Muller Medium" pitchFamily="50" charset="-52"/>
              </a:rPr>
            </a:br>
            <a:endParaRPr lang="ru-RU" sz="1200" dirty="0"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latin typeface="Muller Medium" pitchFamily="50" charset="-52"/>
            </a:endParaRPr>
          </a:p>
        </p:txBody>
      </p:sp>
      <p:pic>
        <p:nvPicPr>
          <p:cNvPr id="1028" name="Picture 4" descr="image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099" y="2004123"/>
            <a:ext cx="1465392" cy="142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13.png"/>
          <p:cNvSpPr>
            <a:spLocks noChangeAspect="1" noChangeArrowheads="1"/>
          </p:cNvSpPr>
          <p:nvPr/>
        </p:nvSpPr>
        <p:spPr bwMode="auto">
          <a:xfrm>
            <a:off x="63500" y="-3589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lh6.googleusercontent.com/IANQN3P7Pn6HLnbNM6vOH8mHES-7Nba_d09NWj_rHPvHkrAI3ujEkEbpayZh0ijOCAJ9NNN45UfQ70K-KUam7Uj17DImFSfL0Ns7bPtN7UbYkGnn0wHyaLSPLjsPQAHLalIqso8oBv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378" y="3663615"/>
            <a:ext cx="2166282" cy="13365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4.googleusercontent.com/LQwtPZIkSfRBn1H6Q92afee_uJ808dc_AIdlvysOXC4y3aK7dD9y57yW12nhzTrt7FNmTsGP8WKRy8X09S91mFENhHtaMdQHJ28TjmMWzZVgsyamSPgg4ESo8EfiggxFz2uvXmvlr-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378" y="5231263"/>
            <a:ext cx="2166282" cy="12577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2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670062" y="0"/>
            <a:ext cx="10521937" cy="16729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664898" cy="1664898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628562" y="-68580"/>
            <a:ext cx="0" cy="1733478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1776251" y="1963273"/>
            <a:ext cx="2306327" cy="6177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Muller Bold" pitchFamily="50" charset="-52"/>
              </a:rPr>
              <a:t>Страны сотрудничества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787447" y="4095097"/>
            <a:ext cx="2306327" cy="3816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Muller Bold" pitchFamily="50" charset="-52"/>
              </a:rPr>
              <a:t>Партнёры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0527102" y="1664898"/>
            <a:ext cx="0" cy="5297419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664898" y="-129397"/>
            <a:ext cx="0" cy="7091714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-28575" y="1664898"/>
            <a:ext cx="12744450" cy="0"/>
          </a:xfrm>
          <a:prstGeom prst="line">
            <a:avLst/>
          </a:prstGeom>
          <a:ln w="15875" cmpd="sng">
            <a:solidFill>
              <a:srgbClr val="FF0000">
                <a:alpha val="40000"/>
              </a:srgb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Заголовок 1"/>
          <p:cNvSpPr txBox="1">
            <a:spLocks/>
          </p:cNvSpPr>
          <p:nvPr/>
        </p:nvSpPr>
        <p:spPr>
          <a:xfrm>
            <a:off x="4797196" y="2095248"/>
            <a:ext cx="4065010" cy="4779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Muller Bold" pitchFamily="50" charset="-52"/>
              </a:rPr>
              <a:t>Экспортная </a:t>
            </a:r>
            <a:br>
              <a:rPr lang="ru-RU" sz="2000" dirty="0">
                <a:latin typeface="Muller Bold" pitchFamily="50" charset="-52"/>
              </a:rPr>
            </a:br>
            <a:r>
              <a:rPr lang="ru-RU" sz="2000" dirty="0">
                <a:latin typeface="Muller Bold" pitchFamily="50" charset="-52"/>
              </a:rPr>
              <a:t>продукция</a:t>
            </a:r>
          </a:p>
        </p:txBody>
      </p:sp>
      <p:sp>
        <p:nvSpPr>
          <p:cNvPr id="36" name="Подзаголовок 2"/>
          <p:cNvSpPr txBox="1">
            <a:spLocks/>
          </p:cNvSpPr>
          <p:nvPr/>
        </p:nvSpPr>
        <p:spPr>
          <a:xfrm>
            <a:off x="4797195" y="2698851"/>
            <a:ext cx="4065010" cy="3859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ТРАНСФОРМАЦИЯ ШКОЛЬНОЙ ПРОГРАММЫ 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200" dirty="0">
                <a:latin typeface="Muller Medium" pitchFamily="50" charset="-52"/>
              </a:rPr>
              <a:t>Внедрение нового инновационного школьного курса с 1 по 11 классы по обучению детей программированию и навыкам 21-го века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200" dirty="0">
                <a:latin typeface="Muller Medium" pitchFamily="50" charset="-52"/>
              </a:rPr>
              <a:t>Обучение учителей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200" dirty="0">
                <a:latin typeface="Muller Medium" pitchFamily="50" charset="-52"/>
              </a:rPr>
              <a:t>Сопровождение внедрения лучших мировых практик в обучении </a:t>
            </a:r>
            <a:r>
              <a:rPr lang="en-US" sz="1200" dirty="0">
                <a:latin typeface="Muller Medium" pitchFamily="50" charset="-52"/>
              </a:rPr>
              <a:t>IT</a:t>
            </a:r>
            <a:r>
              <a:rPr lang="ru-RU" sz="1200" dirty="0">
                <a:latin typeface="Muller Medium" pitchFamily="50" charset="-52"/>
              </a:rPr>
              <a:t> </a:t>
            </a:r>
            <a:endParaRPr lang="en-US" sz="1200" dirty="0">
              <a:latin typeface="Muller Medium" pitchFamily="50" charset="-52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200" dirty="0">
                <a:latin typeface="Muller Medium" pitchFamily="50" charset="-52"/>
              </a:rPr>
              <a:t>Успешные кейсы в Азербайджане (100 000 детей в 2019), Москве (1 000 детей) и Перском крае (20 школ)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ДОПОЛНИТЕЛЬНОЕ ОБРАЗОВАНИЕ (КРУЖКИ)</a:t>
            </a:r>
            <a:endParaRPr lang="en-US" sz="1200" dirty="0">
              <a:latin typeface="Muller Medium" pitchFamily="50" charset="-52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200" dirty="0">
                <a:latin typeface="Muller Medium" pitchFamily="50" charset="-52"/>
              </a:rPr>
              <a:t>Инструменты для запуска кружков в государственных и частных учреждениях в формате подписки или франшизы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200" dirty="0">
                <a:latin typeface="Muller Medium" pitchFamily="50" charset="-52"/>
              </a:rPr>
              <a:t>Все необходимое для запуска, маркетинга, ведения учета и расписания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200" dirty="0">
                <a:latin typeface="Muller Medium" pitchFamily="50" charset="-52"/>
              </a:rPr>
              <a:t>Курсы, опробованные на 40 тысячах детей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200" dirty="0">
                <a:latin typeface="Muller Medium" pitchFamily="50" charset="-52"/>
              </a:rPr>
              <a:t>Сопровождение бизнес-кураторами и аккаунтами на всех этапах</a:t>
            </a:r>
            <a:endParaRPr lang="en-US" sz="1200" dirty="0">
              <a:latin typeface="Muller Medium" pitchFamily="50" charset="-52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latin typeface="Muller Medium" pitchFamily="50" charset="-52"/>
            </a:endParaRPr>
          </a:p>
        </p:txBody>
      </p:sp>
      <p:sp>
        <p:nvSpPr>
          <p:cNvPr id="31" name="Заголовок 1"/>
          <p:cNvSpPr>
            <a:spLocks noGrp="1"/>
          </p:cNvSpPr>
          <p:nvPr>
            <p:ph type="ctrTitle"/>
          </p:nvPr>
        </p:nvSpPr>
        <p:spPr>
          <a:xfrm>
            <a:off x="4797195" y="128667"/>
            <a:ext cx="7220634" cy="727849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Muller Bold" pitchFamily="50" charset="-52"/>
              </a:rPr>
              <a:t>Один из крупнейших проектов по обучению детей программированию и цифровым навыкам в мире</a:t>
            </a:r>
          </a:p>
        </p:txBody>
      </p:sp>
      <p:sp>
        <p:nvSpPr>
          <p:cNvPr id="3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7195" y="983291"/>
            <a:ext cx="7394805" cy="6256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Международная сеть школ программирования для детей, разработка программ по обучению цифровым навыкам для школ и государств через собственную </a:t>
            </a:r>
            <a:r>
              <a:rPr lang="en-US" sz="1200" dirty="0">
                <a:solidFill>
                  <a:schemeClr val="bg1"/>
                </a:solidFill>
                <a:latin typeface="Muller Medium" pitchFamily="50" charset="-52"/>
              </a:rPr>
              <a:t>IT-</a:t>
            </a: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платформу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1787447" y="143556"/>
            <a:ext cx="2841115" cy="3846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Muller Bold" pitchFamily="50" charset="-52"/>
              </a:rPr>
              <a:t>Алгоритмика</a:t>
            </a:r>
          </a:p>
        </p:txBody>
      </p:sp>
      <p:sp>
        <p:nvSpPr>
          <p:cNvPr id="34" name="Подзаголовок 2"/>
          <p:cNvSpPr txBox="1">
            <a:spLocks/>
          </p:cNvSpPr>
          <p:nvPr/>
        </p:nvSpPr>
        <p:spPr>
          <a:xfrm>
            <a:off x="1776251" y="607270"/>
            <a:ext cx="2855256" cy="702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+7 (495) 266-30-39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Algoritmika.org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Москва, наб. Пречистенская, д.17</a:t>
            </a:r>
          </a:p>
        </p:txBody>
      </p:sp>
      <p:pic>
        <p:nvPicPr>
          <p:cNvPr id="52" name="Рисунок 8">
            <a:extLst>
              <a:ext uri="{FF2B5EF4-FFF2-40B4-BE49-F238E27FC236}">
                <a16:creationId xmlns:a16="http://schemas.microsoft.com/office/drawing/2014/main" id="{A314A90C-9FC1-4787-8204-A408C2126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959" y="687654"/>
            <a:ext cx="1440717" cy="301410"/>
          </a:xfrm>
          <a:prstGeom prst="rect">
            <a:avLst/>
          </a:prstGeom>
        </p:spPr>
      </p:pic>
      <p:sp>
        <p:nvSpPr>
          <p:cNvPr id="53" name="Заголовок 1"/>
          <p:cNvSpPr txBox="1">
            <a:spLocks/>
          </p:cNvSpPr>
          <p:nvPr/>
        </p:nvSpPr>
        <p:spPr>
          <a:xfrm>
            <a:off x="106137" y="1963273"/>
            <a:ext cx="1276879" cy="61009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Muller Bold" pitchFamily="50" charset="-52"/>
              </a:rPr>
              <a:t>40 000 </a:t>
            </a:r>
            <a:r>
              <a:rPr lang="ru-RU" sz="1500" dirty="0">
                <a:latin typeface="Muller Bold" pitchFamily="50" charset="-52"/>
              </a:rPr>
              <a:t>учеников</a:t>
            </a: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106137" y="2644697"/>
            <a:ext cx="1632070" cy="64967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Muller Bold" pitchFamily="50" charset="-52"/>
              </a:rPr>
              <a:t>15 </a:t>
            </a:r>
            <a:r>
              <a:rPr lang="ru-RU" sz="1500" dirty="0">
                <a:latin typeface="Muller Bold" pitchFamily="50" charset="-52"/>
              </a:rPr>
              <a:t>стран</a:t>
            </a: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106137" y="4295098"/>
            <a:ext cx="1543481" cy="68669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Muller Bold" pitchFamily="50" charset="-52"/>
              </a:rPr>
              <a:t>400+ </a:t>
            </a:r>
            <a:r>
              <a:rPr lang="ru-RU" sz="1500" dirty="0">
                <a:latin typeface="Muller Bold" pitchFamily="50" charset="-52"/>
              </a:rPr>
              <a:t>школ</a:t>
            </a: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106137" y="3445957"/>
            <a:ext cx="1543481" cy="68669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Muller Bold" pitchFamily="50" charset="-52"/>
              </a:rPr>
              <a:t>130 </a:t>
            </a:r>
            <a:r>
              <a:rPr lang="ru-RU" sz="1500" dirty="0">
                <a:latin typeface="Muller Bold" pitchFamily="50" charset="-52"/>
              </a:rPr>
              <a:t>городов</a:t>
            </a: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1754620" y="2698851"/>
            <a:ext cx="2488558" cy="742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США, Азербайджан, Китай, Австралия, Израиль, Индия, Эквадор, Мексика, Кипр,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Казахстан, Беларусь, Латвия, Польша, Украина, Узбекистан</a:t>
            </a:r>
          </a:p>
        </p:txBody>
      </p:sp>
      <p:pic>
        <p:nvPicPr>
          <p:cNvPr id="58" name="Picture 4" descr="https://lh4.googleusercontent.com/z2V9dRnvmERBpzU2zf-51-ZBoq79i96y4_iSJwZ_87AybLdK75hDlpndPt6148tFJUH985cCw9DcG3_nknXPWqto6aI3USkD2RiHbHHGSO45Kk2mvB_7BJWH4MaB24IffWFKqw-Prus">
            <a:extLst>
              <a:ext uri="{FF2B5EF4-FFF2-40B4-BE49-F238E27FC236}">
                <a16:creationId xmlns:a16="http://schemas.microsoft.com/office/drawing/2014/main" id="{71E2F82D-F8B1-453C-B61E-5E7C3323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21" y="4611205"/>
            <a:ext cx="843126" cy="47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lh4.googleusercontent.com/ceOtcppY9ZscL40dU4Ph-6gdWlANZlmDof9W5WvBz1fOe6Hm2e6T2v9ay392o7WNEj1TGtcMYS9TDNEjdAirkXcLl2v58GQMYAE3Z98ROL2AHRRQJ2KdAiE6VjdqNTTe8DeAnqOcnlE">
            <a:extLst>
              <a:ext uri="{FF2B5EF4-FFF2-40B4-BE49-F238E27FC236}">
                <a16:creationId xmlns:a16="http://schemas.microsoft.com/office/drawing/2014/main" id="{19625E82-55E1-44D8-873E-4AD140D77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51" y="5203682"/>
            <a:ext cx="888756" cy="59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 descr="https://lh5.googleusercontent.com/s7EFw6gr_xT_BItZHmUqRy5Ig6Ves4Xv91gSi4MP4LDlWdaBBx21BBLIauJlEXGST_NdwsyzZ4YCUhtdF-cUT91oo1tQioBqae7Gc2wQcv1udcacz7IbhhedEL2EbX_x1wEFC-anlfI">
            <a:extLst>
              <a:ext uri="{FF2B5EF4-FFF2-40B4-BE49-F238E27FC236}">
                <a16:creationId xmlns:a16="http://schemas.microsoft.com/office/drawing/2014/main" id="{F1BD213F-0AE9-4949-BAD5-6A08ACE2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175" y="5152929"/>
            <a:ext cx="1015870" cy="82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https://lh6.googleusercontent.com/KwAaiU94bBCzmcuBRon-cFL1UfEkMcwCcl_1vuIZQ3oXgLP48N-KgZM2-LVf8lfkfFYdOOVS4PS_MWUh_TZa_gNJZ7Brn0mAknWERmggAKdU3HS8A0hXzoMmiURiH1iylIAuo1ELuf0">
            <a:extLst>
              <a:ext uri="{FF2B5EF4-FFF2-40B4-BE49-F238E27FC236}">
                <a16:creationId xmlns:a16="http://schemas.microsoft.com/office/drawing/2014/main" id="{49E6C8C2-7C45-4D45-8203-588E43A5D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175" y="4582032"/>
            <a:ext cx="808161" cy="58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0" descr="ÐÐ°ÑÑÐ¸Ð½ÐºÐ¸ Ð¿Ð¾ Ð·Ð°Ð¿ÑÐ¾ÑÑ Ð¼Ð¸Ð½Ð¸ÑÑÐµÑÑÑÐ²Ð¾ Ð¾Ð±ÑÐ°Ð·Ð¾Ð²Ð°Ð½Ð¸Ñ ÐÐ·ÐµÑÐ±Ð°Ð¹Ð´Ð¶Ð°Ð½Ð°">
            <a:extLst>
              <a:ext uri="{FF2B5EF4-FFF2-40B4-BE49-F238E27FC236}">
                <a16:creationId xmlns:a16="http://schemas.microsoft.com/office/drawing/2014/main" id="{03821FC5-1E2D-43E7-9AC0-6E1290022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81" y="6016403"/>
            <a:ext cx="2294949" cy="64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s://lh4.googleusercontent.com/4ZOxcnz1a78qvFuW1Q9SinNxW6-n63mKcKTOmOID_fW_MvsTtkZAicURJ9kzkHB4QkfJxUpUQSMnaR58PBNAePjTDALDsMEg9TFFjgxm1jNYRDyImdh9MOi7P0wzw6kSqqwEquHLMXU">
            <a:extLst>
              <a:ext uri="{FF2B5EF4-FFF2-40B4-BE49-F238E27FC236}">
                <a16:creationId xmlns:a16="http://schemas.microsoft.com/office/drawing/2014/main" id="{BFBD10F1-602F-4B92-855A-1146791B9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0"/>
          <a:stretch/>
        </p:blipFill>
        <p:spPr bwMode="auto">
          <a:xfrm>
            <a:off x="9110465" y="1935819"/>
            <a:ext cx="2833279" cy="177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4" descr="https://algoritmika.org/img/gallery/gallery_3.jpg">
            <a:extLst>
              <a:ext uri="{FF2B5EF4-FFF2-40B4-BE49-F238E27FC236}">
                <a16:creationId xmlns:a16="http://schemas.microsoft.com/office/drawing/2014/main" id="{CFC3919A-178A-4503-9863-DCBBFB03E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1" b="-105"/>
          <a:stretch/>
        </p:blipFill>
        <p:spPr bwMode="auto">
          <a:xfrm>
            <a:off x="9116395" y="4032776"/>
            <a:ext cx="2827349" cy="186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65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670062" y="0"/>
            <a:ext cx="10521937" cy="16729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664898" cy="1664898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7195" y="128668"/>
            <a:ext cx="7193522" cy="1064569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solidFill>
                  <a:schemeClr val="bg1"/>
                </a:solidFill>
                <a:latin typeface="Muller Bold" pitchFamily="50" charset="-52"/>
              </a:rPr>
              <a:t>САМЫЕ МАСШТАБНЫЕ МЕРОПРИЯТИЯ </a:t>
            </a:r>
            <a:r>
              <a:rPr lang="ru-RU" sz="2200" dirty="0" smtClean="0">
                <a:solidFill>
                  <a:schemeClr val="bg1"/>
                </a:solidFill>
                <a:latin typeface="Muller Bold" pitchFamily="50" charset="-52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Muller Bold" pitchFamily="50" charset="-52"/>
              </a:rPr>
            </a:br>
            <a:r>
              <a:rPr lang="ru-RU" sz="2200" dirty="0" smtClean="0">
                <a:solidFill>
                  <a:schemeClr val="bg1"/>
                </a:solidFill>
                <a:latin typeface="Muller Bold" pitchFamily="50" charset="-52"/>
              </a:rPr>
              <a:t>HR-ОТРАСЛИ </a:t>
            </a:r>
            <a:r>
              <a:rPr lang="ru-RU" sz="2200" dirty="0">
                <a:solidFill>
                  <a:schemeClr val="bg1"/>
                </a:solidFill>
                <a:latin typeface="Muller Bold" pitchFamily="50" charset="-52"/>
              </a:rPr>
              <a:t>– ОТРАЖЕНИЕ РОССИЙСКОГО </a:t>
            </a:r>
            <a:r>
              <a:rPr lang="ru-RU" sz="2200" dirty="0" smtClean="0">
                <a:solidFill>
                  <a:schemeClr val="bg1"/>
                </a:solidFill>
                <a:latin typeface="Muller Bold" pitchFamily="50" charset="-52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Muller Bold" pitchFamily="50" charset="-52"/>
              </a:rPr>
            </a:br>
            <a:r>
              <a:rPr lang="ru-RU" sz="2200" dirty="0" smtClean="0">
                <a:solidFill>
                  <a:schemeClr val="bg1"/>
                </a:solidFill>
                <a:latin typeface="Muller Bold" pitchFamily="50" charset="-52"/>
              </a:rPr>
              <a:t>РЫНКА УПРАВЛЕНИЯ </a:t>
            </a:r>
            <a:r>
              <a:rPr lang="ru-RU" sz="2200" dirty="0">
                <a:solidFill>
                  <a:schemeClr val="bg1"/>
                </a:solidFill>
                <a:latin typeface="Muller Bold" pitchFamily="50" charset="-52"/>
              </a:rPr>
              <a:t>ПЕРСОНАЛОМ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628562" y="-68580"/>
            <a:ext cx="0" cy="1733478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1787447" y="143556"/>
            <a:ext cx="2841115" cy="3846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Muller Bold" pitchFamily="50" charset="-52"/>
              </a:rPr>
              <a:t>Амплуа</a:t>
            </a:r>
            <a:endParaRPr lang="ru-RU" sz="2000" dirty="0">
              <a:solidFill>
                <a:schemeClr val="bg1"/>
              </a:solidFill>
              <a:latin typeface="Muller Bold" pitchFamily="50" charset="-52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825202" y="2784740"/>
            <a:ext cx="2643318" cy="1181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Muller Bold" pitchFamily="50" charset="-52"/>
              </a:rPr>
              <a:t>Крупнейшее </a:t>
            </a:r>
            <a:endParaRPr lang="ru-RU" sz="2000" dirty="0" smtClean="0">
              <a:latin typeface="Muller Bold" pitchFamily="50" charset="-52"/>
            </a:endParaRPr>
          </a:p>
          <a:p>
            <a:pPr algn="l"/>
            <a:r>
              <a:rPr lang="ru-RU" sz="2000" dirty="0" err="1" smtClean="0">
                <a:latin typeface="Muller Bold" pitchFamily="50" charset="-52"/>
              </a:rPr>
              <a:t>hr</a:t>
            </a:r>
            <a:r>
              <a:rPr lang="ru-RU" sz="2000" dirty="0" smtClean="0">
                <a:latin typeface="Muller Bold" pitchFamily="50" charset="-52"/>
              </a:rPr>
              <a:t>-событие </a:t>
            </a:r>
            <a:r>
              <a:rPr lang="ru-RU" sz="2000" dirty="0">
                <a:latin typeface="Muller Bold" pitchFamily="50" charset="-52"/>
              </a:rPr>
              <a:t>России и стран ближнего зарубежья</a:t>
            </a: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1803571" y="4113848"/>
            <a:ext cx="2488558" cy="2401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Ближайшее мероприятие:</a:t>
            </a:r>
            <a:br>
              <a:rPr lang="ru-RU" sz="1200" dirty="0">
                <a:latin typeface="Muller Medium" pitchFamily="50" charset="-52"/>
              </a:rPr>
            </a:br>
            <a:r>
              <a:rPr lang="ru-RU" sz="1200" dirty="0">
                <a:latin typeface="Muller Medium" pitchFamily="50" charset="-52"/>
              </a:rPr>
              <a:t>23 – 26 сентября 2019, </a:t>
            </a:r>
            <a:br>
              <a:rPr lang="ru-RU" sz="1200" dirty="0">
                <a:latin typeface="Muller Medium" pitchFamily="50" charset="-52"/>
              </a:rPr>
            </a:br>
            <a:r>
              <a:rPr lang="ru-RU" sz="1200" dirty="0">
                <a:latin typeface="Muller Medium" pitchFamily="50" charset="-52"/>
              </a:rPr>
              <a:t>Москва, </a:t>
            </a:r>
            <a:r>
              <a:rPr lang="ru-RU" sz="1200" dirty="0" err="1">
                <a:latin typeface="Muller Medium" pitchFamily="50" charset="-52"/>
              </a:rPr>
              <a:t>Технопарк«Сколково</a:t>
            </a:r>
            <a:r>
              <a:rPr lang="ru-RU" sz="1200" dirty="0">
                <a:latin typeface="Muller Medium" pitchFamily="50" charset="-52"/>
              </a:rPr>
              <a:t>»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Ключевые темы: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Эффективность людей и процессов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Производительность труда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Управление изменениями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Борьба за таланты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Лидерство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И многое другое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4852860" y="2788534"/>
            <a:ext cx="3430080" cy="9118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Muller Bold" pitchFamily="50" charset="-52"/>
              </a:rPr>
              <a:t>Крупнейшее </a:t>
            </a:r>
            <a:r>
              <a:rPr lang="ru-RU" sz="2000" dirty="0" err="1">
                <a:latin typeface="Muller Bold" pitchFamily="50" charset="-52"/>
              </a:rPr>
              <a:t>hr-tech</a:t>
            </a:r>
            <a:r>
              <a:rPr lang="ru-RU" sz="2000" dirty="0">
                <a:latin typeface="Muller Bold" pitchFamily="50" charset="-52"/>
              </a:rPr>
              <a:t> событие России и стран ближнего зарубежья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4831229" y="3927973"/>
            <a:ext cx="2552334" cy="2190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Ближайшее мероприятие:</a:t>
            </a:r>
            <a:br>
              <a:rPr lang="ru-RU" sz="1200" dirty="0">
                <a:latin typeface="Muller Medium" pitchFamily="50" charset="-52"/>
              </a:rPr>
            </a:br>
            <a:r>
              <a:rPr lang="ru-RU" sz="1200" dirty="0">
                <a:latin typeface="Muller Medium" pitchFamily="50" charset="-52"/>
              </a:rPr>
              <a:t>7 – 8 апреля 2020, </a:t>
            </a:r>
            <a:br>
              <a:rPr lang="ru-RU" sz="1200" dirty="0">
                <a:latin typeface="Muller Medium" pitchFamily="50" charset="-52"/>
              </a:rPr>
            </a:br>
            <a:r>
              <a:rPr lang="ru-RU" sz="1200" dirty="0">
                <a:latin typeface="Muller Medium" pitchFamily="50" charset="-52"/>
              </a:rPr>
              <a:t>Москва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Ключевые темы: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Экосистема </a:t>
            </a:r>
            <a:r>
              <a:rPr lang="ru-RU" sz="1200" dirty="0" err="1">
                <a:latin typeface="Muller Medium" pitchFamily="50" charset="-52"/>
              </a:rPr>
              <a:t>hr</a:t>
            </a:r>
            <a:r>
              <a:rPr lang="ru-RU" sz="1200" dirty="0">
                <a:latin typeface="Muller Medium" pitchFamily="50" charset="-52"/>
              </a:rPr>
              <a:t>-технологий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BIG DATA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AI, VR/ AR, </a:t>
            </a:r>
            <a:r>
              <a:rPr lang="ru-RU" sz="1200" dirty="0" err="1">
                <a:latin typeface="Muller Medium" pitchFamily="50" charset="-52"/>
              </a:rPr>
              <a:t>блокчейн</a:t>
            </a:r>
            <a:endParaRPr lang="ru-RU" sz="1200" dirty="0">
              <a:latin typeface="Muller Medium" pitchFamily="50" charset="-52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Безопасность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latin typeface="Muller Medium" pitchFamily="50" charset="-52"/>
              </a:rPr>
              <a:t>Стартапы</a:t>
            </a:r>
            <a:endParaRPr lang="ru-RU" sz="1200" dirty="0">
              <a:latin typeface="Muller Medium" pitchFamily="50" charset="-52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И многое другое</a:t>
            </a: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1776251" y="607270"/>
            <a:ext cx="2855256" cy="702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8 (800) 700-95-17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www.amplua.ru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Москва, пер. </a:t>
            </a: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Васнецова, д</a:t>
            </a: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. 9, стр. 2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0527102" y="1664898"/>
            <a:ext cx="0" cy="5297419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664898" y="-129397"/>
            <a:ext cx="0" cy="1794295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-28575" y="1664898"/>
            <a:ext cx="12672204" cy="0"/>
          </a:xfrm>
          <a:prstGeom prst="line">
            <a:avLst/>
          </a:prstGeom>
          <a:ln w="15875" cmpd="sng">
            <a:solidFill>
              <a:srgbClr val="FF0000">
                <a:alpha val="40000"/>
              </a:srgb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10551781" y="3605338"/>
            <a:ext cx="1615541" cy="5085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Muller Bold" pitchFamily="50" charset="-52"/>
              </a:rPr>
              <a:t>Толстая </a:t>
            </a:r>
            <a:r>
              <a:rPr lang="ru-RU" sz="2000" dirty="0" smtClean="0">
                <a:latin typeface="Muller Bold" pitchFamily="50" charset="-52"/>
              </a:rPr>
              <a:t>Наталья</a:t>
            </a:r>
            <a:endParaRPr lang="ru-RU" sz="2000" dirty="0">
              <a:latin typeface="Muller Bold" pitchFamily="50" charset="-52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10551780" y="4080667"/>
            <a:ext cx="1615541" cy="653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rgbClr val="C00000"/>
                </a:solidFill>
                <a:latin typeface="Muller Medium" pitchFamily="50" charset="-52"/>
              </a:rPr>
              <a:t>Управляющий партнёр компании Амплуа</a:t>
            </a:r>
          </a:p>
        </p:txBody>
      </p:sp>
      <p:pic>
        <p:nvPicPr>
          <p:cNvPr id="33" name="Рисунок 32" descr="amplua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06200" y="345951"/>
            <a:ext cx="1312920" cy="1014695"/>
          </a:xfrm>
          <a:prstGeom prst="rect">
            <a:avLst/>
          </a:prstGeom>
        </p:spPr>
      </p:pic>
      <p:pic>
        <p:nvPicPr>
          <p:cNvPr id="39" name="Рисунок 38" descr="hr&amp;tE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123" y="2303506"/>
            <a:ext cx="3630320" cy="414357"/>
          </a:xfrm>
          <a:prstGeom prst="rect">
            <a:avLst/>
          </a:prstGeom>
        </p:spPr>
      </p:pic>
      <p:pic>
        <p:nvPicPr>
          <p:cNvPr id="40" name="Рисунок 39" descr="hrEXPO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237" y="2276820"/>
            <a:ext cx="2529283" cy="402386"/>
          </a:xfrm>
          <a:prstGeom prst="rect">
            <a:avLst/>
          </a:prstGeom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825202" y="6415159"/>
            <a:ext cx="2913668" cy="3327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rgbClr val="C00000"/>
                </a:solidFill>
                <a:latin typeface="Muller Bold" pitchFamily="50" charset="-52"/>
              </a:rPr>
              <a:t>www.expo.trainings.ru</a:t>
            </a:r>
            <a:endParaRPr lang="ru-RU" sz="2000" dirty="0">
              <a:solidFill>
                <a:srgbClr val="C00000"/>
              </a:solidFill>
              <a:latin typeface="Muller Bold" pitchFamily="50" charset="-52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4852860" y="6041446"/>
            <a:ext cx="2913668" cy="3327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C00000"/>
                </a:solidFill>
                <a:latin typeface="Muller Bold" pitchFamily="50" charset="-52"/>
              </a:rPr>
              <a:t>www.hr-tech.ru</a:t>
            </a:r>
            <a:endParaRPr lang="en-US" sz="2000" dirty="0">
              <a:solidFill>
                <a:srgbClr val="C00000"/>
              </a:solidFill>
              <a:latin typeface="Muller Bold" pitchFamily="50" charset="-52"/>
            </a:endParaRPr>
          </a:p>
        </p:txBody>
      </p:sp>
      <p:pic>
        <p:nvPicPr>
          <p:cNvPr id="45" name="Picture 2" descr="D:\! дизайн\Амплуа\Презентация 2\Наталья Толстая.png"/>
          <p:cNvPicPr>
            <a:picLocks noChangeAspect="1" noChangeArrowheads="1"/>
          </p:cNvPicPr>
          <p:nvPr/>
        </p:nvPicPr>
        <p:blipFill rotWithShape="1">
          <a:blip r:embed="rId5"/>
          <a:srcRect b="34948"/>
          <a:stretch/>
        </p:blipFill>
        <p:spPr bwMode="auto">
          <a:xfrm>
            <a:off x="10527102" y="1659695"/>
            <a:ext cx="1722096" cy="1680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383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0" y="0"/>
            <a:ext cx="1664898" cy="1664898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670062" y="0"/>
            <a:ext cx="10521937" cy="16729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776251" y="1963273"/>
            <a:ext cx="2758420" cy="6177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Muller Bold" pitchFamily="50" charset="-52"/>
              </a:rPr>
              <a:t>К нам приезжают посетители из:</a:t>
            </a: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1754619" y="2698851"/>
            <a:ext cx="2674505" cy="1206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Muller Medium" pitchFamily="50" charset="-52"/>
              </a:rPr>
              <a:t>России, Казахстана, Беларуси, Украины, Таджикистана, Узбекистана, Чехии, Литвы, Израиля, Сербии, Молдовы, Финляндии, Италии, Великобритании </a:t>
            </a:r>
            <a:r>
              <a:rPr lang="ru-RU" sz="1200" dirty="0">
                <a:latin typeface="Muller Medium" pitchFamily="50" charset="-52"/>
              </a:rPr>
              <a:t>и </a:t>
            </a:r>
            <a:r>
              <a:rPr lang="ru-RU" sz="1200" dirty="0" smtClean="0">
                <a:latin typeface="Muller Medium" pitchFamily="50" charset="-52"/>
              </a:rPr>
              <a:t>других стран.</a:t>
            </a:r>
            <a:endParaRPr lang="ru-RU" sz="1200" dirty="0">
              <a:latin typeface="Muller Medium" pitchFamily="50" charset="-52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787447" y="4095097"/>
            <a:ext cx="2641677" cy="3816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latin typeface="Muller Bold" pitchFamily="50" charset="-52"/>
              </a:rPr>
              <a:t>Нас поддерживают</a:t>
            </a:r>
            <a:endParaRPr lang="ru-RU" sz="2000" dirty="0">
              <a:latin typeface="Muller Bold" pitchFamily="50" charset="-52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0527102" y="1664898"/>
            <a:ext cx="0" cy="5297419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664898" y="-129397"/>
            <a:ext cx="0" cy="7091714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одзаголовок 2"/>
          <p:cNvSpPr txBox="1">
            <a:spLocks/>
          </p:cNvSpPr>
          <p:nvPr/>
        </p:nvSpPr>
        <p:spPr>
          <a:xfrm>
            <a:off x="5387745" y="2698851"/>
            <a:ext cx="4065010" cy="1264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Всё об управлении </a:t>
            </a:r>
            <a:r>
              <a:rPr lang="ru-RU" sz="1200" dirty="0" smtClean="0">
                <a:latin typeface="Muller Medium" pitchFamily="50" charset="-52"/>
              </a:rPr>
              <a:t>персоналом</a:t>
            </a:r>
            <a:endParaRPr lang="ru-RU" sz="1200" dirty="0"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Ежегодно: более 6000 участников,</a:t>
            </a:r>
            <a:br>
              <a:rPr lang="ru-RU" sz="1200" dirty="0">
                <a:latin typeface="Muller Medium" pitchFamily="50" charset="-52"/>
              </a:rPr>
            </a:br>
            <a:r>
              <a:rPr lang="ru-RU" sz="1200" dirty="0">
                <a:latin typeface="Muller Medium" pitchFamily="50" charset="-52"/>
              </a:rPr>
              <a:t>свыше 200 экспонентов </a:t>
            </a:r>
            <a:br>
              <a:rPr lang="ru-RU" sz="1200" dirty="0">
                <a:latin typeface="Muller Medium" pitchFamily="50" charset="-52"/>
              </a:rPr>
            </a:br>
            <a:r>
              <a:rPr lang="ru-RU" sz="1200" dirty="0">
                <a:latin typeface="Muller Medium" pitchFamily="50" charset="-52"/>
              </a:rPr>
              <a:t>и 300 </a:t>
            </a:r>
            <a:r>
              <a:rPr lang="ru-RU" sz="1200" dirty="0" smtClean="0">
                <a:latin typeface="Muller Medium" pitchFamily="50" charset="-52"/>
              </a:rPr>
              <a:t>выступлений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Проходит с 2000 года</a:t>
            </a:r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5410995" y="4592374"/>
            <a:ext cx="4041760" cy="889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Всё об </a:t>
            </a:r>
            <a:r>
              <a:rPr lang="ru-RU" sz="1200" dirty="0" err="1">
                <a:latin typeface="Muller Medium" pitchFamily="50" charset="-52"/>
              </a:rPr>
              <a:t>hr</a:t>
            </a:r>
            <a:r>
              <a:rPr lang="ru-RU" sz="1200" dirty="0">
                <a:latin typeface="Muller Medium" pitchFamily="50" charset="-52"/>
              </a:rPr>
              <a:t>-технологиях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Ежегодно: более 2000 участников,</a:t>
            </a:r>
            <a:br>
              <a:rPr lang="ru-RU" sz="1200" dirty="0">
                <a:latin typeface="Muller Medium" pitchFamily="50" charset="-52"/>
              </a:rPr>
            </a:br>
            <a:r>
              <a:rPr lang="ru-RU" sz="1200" dirty="0">
                <a:latin typeface="Muller Medium" pitchFamily="50" charset="-52"/>
              </a:rPr>
              <a:t>свыше 100 технологий и 200 спикеров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Проходит с 2016 года</a:t>
            </a: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103865" y="1927753"/>
            <a:ext cx="1276879" cy="3744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latin typeface="Muller Bold" pitchFamily="50" charset="-52"/>
              </a:rPr>
              <a:t>10000</a:t>
            </a:r>
            <a:endParaRPr lang="ru-RU" sz="2000" dirty="0">
              <a:latin typeface="Muller Bold" pitchFamily="50" charset="-52"/>
            </a:endParaRPr>
          </a:p>
        </p:txBody>
      </p:sp>
      <p:sp>
        <p:nvSpPr>
          <p:cNvPr id="45" name="Подзаголовок 2"/>
          <p:cNvSpPr txBox="1">
            <a:spLocks/>
          </p:cNvSpPr>
          <p:nvPr/>
        </p:nvSpPr>
        <p:spPr>
          <a:xfrm>
            <a:off x="99785" y="2371725"/>
            <a:ext cx="1565113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Muller Medium" pitchFamily="50" charset="-52"/>
              </a:rPr>
              <a:t>представителей</a:t>
            </a:r>
            <a:br>
              <a:rPr lang="ru-RU" sz="1200" dirty="0" smtClean="0">
                <a:latin typeface="Muller Medium" pitchFamily="50" charset="-52"/>
              </a:rPr>
            </a:br>
            <a:r>
              <a:rPr lang="ru-RU" sz="1200" dirty="0" err="1" smtClean="0">
                <a:latin typeface="Muller Medium" pitchFamily="50" charset="-52"/>
              </a:rPr>
              <a:t>hr</a:t>
            </a:r>
            <a:r>
              <a:rPr lang="ru-RU" sz="1200" dirty="0" smtClean="0">
                <a:latin typeface="Muller Medium" pitchFamily="50" charset="-52"/>
              </a:rPr>
              <a:t>-сообщества </a:t>
            </a:r>
            <a:r>
              <a:rPr lang="ru-RU" sz="1200" dirty="0">
                <a:latin typeface="Muller Medium" pitchFamily="50" charset="-52"/>
              </a:rPr>
              <a:t>ежегодно посещают </a:t>
            </a:r>
            <a:r>
              <a:rPr lang="ru-RU" sz="1200" dirty="0" smtClean="0">
                <a:latin typeface="Muller Medium" pitchFamily="50" charset="-52"/>
              </a:rPr>
              <a:t>мероприятия </a:t>
            </a:r>
            <a:r>
              <a:rPr lang="ru-RU" sz="1200" dirty="0">
                <a:latin typeface="Muller Medium" pitchFamily="50" charset="-52"/>
              </a:rPr>
              <a:t>компании «Амплуа»</a:t>
            </a: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121416" y="4114544"/>
            <a:ext cx="1543481" cy="3679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latin typeface="Muller Bold" pitchFamily="50" charset="-52"/>
              </a:rPr>
              <a:t>250 +</a:t>
            </a:r>
            <a:endParaRPr lang="ru-RU" sz="2000" dirty="0">
              <a:latin typeface="Muller Bold" pitchFamily="50" charset="-52"/>
            </a:endParaRPr>
          </a:p>
        </p:txBody>
      </p:sp>
      <p:sp>
        <p:nvSpPr>
          <p:cNvPr id="51" name="Подзаголовок 2"/>
          <p:cNvSpPr txBox="1">
            <a:spLocks/>
          </p:cNvSpPr>
          <p:nvPr/>
        </p:nvSpPr>
        <p:spPr>
          <a:xfrm>
            <a:off x="99785" y="4591090"/>
            <a:ext cx="1565112" cy="620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компаний, предлагают </a:t>
            </a:r>
            <a:br>
              <a:rPr lang="ru-RU" sz="1200" dirty="0">
                <a:latin typeface="Muller Medium" pitchFamily="50" charset="-52"/>
              </a:rPr>
            </a:br>
            <a:r>
              <a:rPr lang="en-US" sz="1200" dirty="0" err="1">
                <a:latin typeface="Muller Medium" pitchFamily="50" charset="-52"/>
              </a:rPr>
              <a:t>hr</a:t>
            </a:r>
            <a:r>
              <a:rPr lang="en-US" sz="1200" dirty="0">
                <a:latin typeface="Muller Medium" pitchFamily="50" charset="-52"/>
              </a:rPr>
              <a:t>-</a:t>
            </a:r>
            <a:r>
              <a:rPr lang="ru-RU" sz="1200" dirty="0">
                <a:latin typeface="Muller Medium" pitchFamily="50" charset="-52"/>
              </a:rPr>
              <a:t>решения</a:t>
            </a:r>
          </a:p>
        </p:txBody>
      </p:sp>
      <p:sp>
        <p:nvSpPr>
          <p:cNvPr id="34" name="Заголовок 1"/>
          <p:cNvSpPr>
            <a:spLocks noGrp="1"/>
          </p:cNvSpPr>
          <p:nvPr>
            <p:ph type="ctrTitle"/>
          </p:nvPr>
        </p:nvSpPr>
        <p:spPr>
          <a:xfrm>
            <a:off x="4797195" y="128668"/>
            <a:ext cx="7193522" cy="1064569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solidFill>
                  <a:schemeClr val="bg1"/>
                </a:solidFill>
                <a:latin typeface="Muller Bold" pitchFamily="50" charset="-52"/>
              </a:rPr>
              <a:t>САМЫЕ МАСШТАБНЫЕ МЕРОПРИЯТИЯ </a:t>
            </a:r>
            <a:r>
              <a:rPr lang="ru-RU" sz="2200" dirty="0" smtClean="0">
                <a:solidFill>
                  <a:schemeClr val="bg1"/>
                </a:solidFill>
                <a:latin typeface="Muller Bold" pitchFamily="50" charset="-52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Muller Bold" pitchFamily="50" charset="-52"/>
              </a:rPr>
            </a:br>
            <a:r>
              <a:rPr lang="ru-RU" sz="2200" dirty="0" smtClean="0">
                <a:solidFill>
                  <a:schemeClr val="bg1"/>
                </a:solidFill>
                <a:latin typeface="Muller Bold" pitchFamily="50" charset="-52"/>
              </a:rPr>
              <a:t>HR-ОТРАСЛИ </a:t>
            </a:r>
            <a:r>
              <a:rPr lang="ru-RU" sz="2200" dirty="0">
                <a:solidFill>
                  <a:schemeClr val="bg1"/>
                </a:solidFill>
                <a:latin typeface="Muller Bold" pitchFamily="50" charset="-52"/>
              </a:rPr>
              <a:t>– ОТРАЖЕНИЕ РОССИЙСКОГО </a:t>
            </a:r>
            <a:r>
              <a:rPr lang="ru-RU" sz="2200" dirty="0" smtClean="0">
                <a:solidFill>
                  <a:schemeClr val="bg1"/>
                </a:solidFill>
                <a:latin typeface="Muller Bold" pitchFamily="50" charset="-52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Muller Bold" pitchFamily="50" charset="-52"/>
              </a:rPr>
            </a:br>
            <a:r>
              <a:rPr lang="ru-RU" sz="2200" dirty="0" smtClean="0">
                <a:solidFill>
                  <a:schemeClr val="bg1"/>
                </a:solidFill>
                <a:latin typeface="Muller Bold" pitchFamily="50" charset="-52"/>
              </a:rPr>
              <a:t>РЫНКА УПРАВЛЕНИЯ </a:t>
            </a:r>
            <a:r>
              <a:rPr lang="ru-RU" sz="2200" dirty="0">
                <a:solidFill>
                  <a:schemeClr val="bg1"/>
                </a:solidFill>
                <a:latin typeface="Muller Bold" pitchFamily="50" charset="-52"/>
              </a:rPr>
              <a:t>ПЕРСОНАЛОМ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4628562" y="-68580"/>
            <a:ext cx="0" cy="1733478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аголовок 1"/>
          <p:cNvSpPr txBox="1">
            <a:spLocks/>
          </p:cNvSpPr>
          <p:nvPr/>
        </p:nvSpPr>
        <p:spPr>
          <a:xfrm>
            <a:off x="1787447" y="143556"/>
            <a:ext cx="2841115" cy="3846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Muller Bold" pitchFamily="50" charset="-52"/>
              </a:rPr>
              <a:t>Амплуа</a:t>
            </a:r>
            <a:endParaRPr lang="ru-RU" sz="2000" dirty="0">
              <a:solidFill>
                <a:schemeClr val="bg1"/>
              </a:solidFill>
              <a:latin typeface="Muller Bold" pitchFamily="50" charset="-52"/>
            </a:endParaRPr>
          </a:p>
        </p:txBody>
      </p:sp>
      <p:sp>
        <p:nvSpPr>
          <p:cNvPr id="48" name="Подзаголовок 2"/>
          <p:cNvSpPr txBox="1">
            <a:spLocks/>
          </p:cNvSpPr>
          <p:nvPr/>
        </p:nvSpPr>
        <p:spPr>
          <a:xfrm>
            <a:off x="1776251" y="607270"/>
            <a:ext cx="2855256" cy="702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8 (800) 700-95-17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www.amplua.ru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Москва, пер. </a:t>
            </a: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Васнецова, д</a:t>
            </a: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. 9, стр. 2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-28575" y="1664898"/>
            <a:ext cx="12672204" cy="0"/>
          </a:xfrm>
          <a:prstGeom prst="line">
            <a:avLst/>
          </a:prstGeom>
          <a:ln w="15875" cmpd="sng">
            <a:solidFill>
              <a:srgbClr val="FF0000">
                <a:alpha val="40000"/>
              </a:srgb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 descr="amplua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06200" y="345951"/>
            <a:ext cx="1312920" cy="1014695"/>
          </a:xfrm>
          <a:prstGeom prst="rect">
            <a:avLst/>
          </a:prstGeom>
        </p:spPr>
      </p:pic>
      <p:pic>
        <p:nvPicPr>
          <p:cNvPr id="55" name="Рисунок 54" descr="hr&amp;tE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511" y="4106428"/>
            <a:ext cx="3630320" cy="414357"/>
          </a:xfrm>
          <a:prstGeom prst="rect">
            <a:avLst/>
          </a:prstGeom>
        </p:spPr>
      </p:pic>
      <p:pic>
        <p:nvPicPr>
          <p:cNvPr id="56" name="Рисунок 55" descr="hrEXPO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211" y="2037790"/>
            <a:ext cx="2529283" cy="402386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1880361" y="4671849"/>
            <a:ext cx="3082164" cy="840341"/>
            <a:chOff x="4477490" y="9257920"/>
            <a:chExt cx="9291901" cy="2533404"/>
          </a:xfrm>
        </p:grpSpPr>
        <p:pic>
          <p:nvPicPr>
            <p:cNvPr id="58" name="Picture 3" descr="D:\! дизайн\Амплуа\Презентация 2\Логотипы\oracle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63242" y="10965322"/>
              <a:ext cx="2337279" cy="648565"/>
            </a:xfrm>
            <a:prstGeom prst="rect">
              <a:avLst/>
            </a:prstGeom>
            <a:noFill/>
          </p:spPr>
        </p:pic>
        <p:pic>
          <p:nvPicPr>
            <p:cNvPr id="59" name="Picture 4" descr="D:\! дизайн\Амплуа\Презентация 2\Логотипы\pfizer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755093" y="10891899"/>
              <a:ext cx="1370552" cy="795410"/>
            </a:xfrm>
            <a:prstGeom prst="rect">
              <a:avLst/>
            </a:prstGeom>
            <a:noFill/>
          </p:spPr>
        </p:pic>
        <p:pic>
          <p:nvPicPr>
            <p:cNvPr id="60" name="Picture 6" descr="D:\! дизайн\Амплуа\Презентация 2\Логотипы\talenttech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780217" y="10965322"/>
              <a:ext cx="1896745" cy="648565"/>
            </a:xfrm>
            <a:prstGeom prst="rect">
              <a:avLst/>
            </a:prstGeom>
            <a:noFill/>
          </p:spPr>
        </p:pic>
        <p:pic>
          <p:nvPicPr>
            <p:cNvPr id="61" name="Picture 7" descr="D:\! дизайн\Амплуа\Презентация 2\Логотипы\АСИ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77490" y="9257920"/>
              <a:ext cx="2643206" cy="1101336"/>
            </a:xfrm>
            <a:prstGeom prst="rect">
              <a:avLst/>
            </a:prstGeom>
            <a:noFill/>
          </p:spPr>
        </p:pic>
        <p:pic>
          <p:nvPicPr>
            <p:cNvPr id="62" name="Picture 8" descr="D:\! дизайн\Амплуа\Презентация 2\Логотипы\МИСИС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615625" y="9306869"/>
              <a:ext cx="2104775" cy="1003439"/>
            </a:xfrm>
            <a:prstGeom prst="rect">
              <a:avLst/>
            </a:prstGeom>
            <a:noFill/>
          </p:spPr>
        </p:pic>
        <p:pic>
          <p:nvPicPr>
            <p:cNvPr id="63" name="Picture 9" descr="D:\! дизайн\Амплуа\Презентация 2\Логотипы\РЖД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2264232" y="9343580"/>
              <a:ext cx="1505159" cy="930017"/>
            </a:xfrm>
            <a:prstGeom prst="rect">
              <a:avLst/>
            </a:prstGeom>
            <a:noFill/>
          </p:spPr>
        </p:pic>
        <p:pic>
          <p:nvPicPr>
            <p:cNvPr id="64" name="Picture 10" descr="D:\! дизайн\Амплуа\Презентация 2\Логотипы\Сколково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664529" y="9306868"/>
              <a:ext cx="1407263" cy="1003440"/>
            </a:xfrm>
            <a:prstGeom prst="rect">
              <a:avLst/>
            </a:prstGeom>
            <a:noFill/>
          </p:spPr>
        </p:pic>
        <p:pic>
          <p:nvPicPr>
            <p:cNvPr id="65" name="Picture 11" descr="D:\! дизайн\Амплуа\Презентация 2\Логотипы\1С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2331535" y="10787884"/>
              <a:ext cx="1370552" cy="1003440"/>
            </a:xfrm>
            <a:prstGeom prst="rect">
              <a:avLst/>
            </a:prstGeom>
            <a:noFill/>
          </p:spPr>
        </p:pic>
      </p:grpSp>
      <p:sp>
        <p:nvSpPr>
          <p:cNvPr id="66" name="Подзаголовок 2"/>
          <p:cNvSpPr txBox="1">
            <a:spLocks/>
          </p:cNvSpPr>
          <p:nvPr/>
        </p:nvSpPr>
        <p:spPr>
          <a:xfrm>
            <a:off x="1880361" y="5570269"/>
            <a:ext cx="3082164" cy="239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Muller Medium" pitchFamily="50" charset="-52"/>
              </a:rPr>
              <a:t>и многие другие</a:t>
            </a:r>
            <a:endParaRPr lang="ru-RU" sz="1200" dirty="0">
              <a:latin typeface="Muller Medium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383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670062" y="0"/>
            <a:ext cx="10521937" cy="16729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2501" y="128668"/>
            <a:ext cx="5553074" cy="399528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chemeClr val="bg1"/>
                </a:solidFill>
                <a:latin typeface="Muller Bold" pitchFamily="50" charset="-52"/>
              </a:rPr>
              <a:t>Технологии будущего для детей!</a:t>
            </a:r>
            <a:endParaRPr lang="ru-RU" sz="2200" dirty="0">
              <a:solidFill>
                <a:schemeClr val="bg1"/>
              </a:solidFill>
              <a:latin typeface="Muller Bold" pitchFamily="50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62501" y="582074"/>
            <a:ext cx="7429500" cy="102681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Разработка и производство учебного оборудования и учебных курсов по пяти технологиям: </a:t>
            </a:r>
            <a:r>
              <a:rPr lang="ru-RU" sz="1200" dirty="0" err="1" smtClean="0">
                <a:solidFill>
                  <a:schemeClr val="bg1"/>
                </a:solidFill>
                <a:latin typeface="Muller Medium" pitchFamily="50" charset="-52"/>
              </a:rPr>
              <a:t>нейротехнологии</a:t>
            </a: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, аддитивные технологии, робототехника, компьютерное зрение, программирование.</a:t>
            </a:r>
            <a:endParaRPr lang="ru-RU" sz="1200" dirty="0">
              <a:solidFill>
                <a:schemeClr val="bg1"/>
              </a:solidFill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Компания является разработчиком и системным интегратором </a:t>
            </a: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М</a:t>
            </a: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еждународной сети клубов инновационных технологий и робототехники для детей и молодежи от 4.5 лет до 17+ «</a:t>
            </a:r>
            <a:r>
              <a:rPr lang="ru-RU" sz="1200" dirty="0" err="1" smtClean="0">
                <a:solidFill>
                  <a:schemeClr val="bg1"/>
                </a:solidFill>
                <a:latin typeface="Muller Medium" pitchFamily="50" charset="-52"/>
              </a:rPr>
              <a:t>Роботрек</a:t>
            </a: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».  </a:t>
            </a:r>
            <a:endParaRPr lang="ru-RU" sz="1200" dirty="0">
              <a:solidFill>
                <a:schemeClr val="bg1"/>
              </a:solidFill>
              <a:latin typeface="Muller Medium" pitchFamily="50" charset="-52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628562" y="-68580"/>
            <a:ext cx="0" cy="1733478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1787447" y="143556"/>
            <a:ext cx="2841115" cy="3846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err="1" smtClean="0">
                <a:solidFill>
                  <a:schemeClr val="bg1"/>
                </a:solidFill>
                <a:latin typeface="Muller Bold" pitchFamily="50" charset="-52"/>
              </a:rPr>
              <a:t>Брейн</a:t>
            </a:r>
            <a:r>
              <a:rPr lang="ru-RU" sz="2000" dirty="0" smtClean="0">
                <a:solidFill>
                  <a:schemeClr val="bg1"/>
                </a:solidFill>
                <a:latin typeface="Muller Bold" pitchFamily="50" charset="-52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uller Bold" pitchFamily="50" charset="-52"/>
              </a:rPr>
              <a:t>Девелопмент</a:t>
            </a:r>
            <a:endParaRPr lang="ru-RU" sz="2000" dirty="0">
              <a:solidFill>
                <a:schemeClr val="bg1"/>
              </a:solidFill>
              <a:latin typeface="Muller Bold" pitchFamily="50" charset="-52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23187" y="2018929"/>
            <a:ext cx="3725013" cy="1159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latin typeface="Muller Bold" pitchFamily="50" charset="-52"/>
              </a:rPr>
              <a:t>Цифровой образовательный комплекс «Юный нейрофизиолог-инженер»</a:t>
            </a:r>
            <a:endParaRPr lang="ru-RU" sz="2000" dirty="0">
              <a:latin typeface="Muller Bold" pitchFamily="50" charset="-52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956444" y="3243531"/>
            <a:ext cx="3625251" cy="3433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и</a:t>
            </a:r>
            <a:r>
              <a:rPr lang="ru-RU" sz="1200" dirty="0" smtClean="0">
                <a:latin typeface="Muller Medium" pitchFamily="50" charset="-52"/>
              </a:rPr>
              <a:t>зучение </a:t>
            </a:r>
            <a:r>
              <a:rPr lang="ru-RU" sz="1200" dirty="0">
                <a:latin typeface="Muller Medium" pitchFamily="50" charset="-52"/>
              </a:rPr>
              <a:t>основ </a:t>
            </a:r>
            <a:r>
              <a:rPr lang="ru-RU" sz="1200" dirty="0" smtClean="0">
                <a:latin typeface="Muller Medium" pitchFamily="50" charset="-52"/>
              </a:rPr>
              <a:t>нейро</a:t>
            </a:r>
            <a:r>
              <a:rPr lang="ru-RU" sz="1200" dirty="0">
                <a:latin typeface="Muller Medium" pitchFamily="50" charset="-52"/>
              </a:rPr>
              <a:t>физиологии</a:t>
            </a:r>
            <a:r>
              <a:rPr lang="ru-RU" sz="1200" dirty="0" smtClean="0">
                <a:latin typeface="Muller Medium" pitchFamily="50" charset="-52"/>
              </a:rPr>
              <a:t> </a:t>
            </a:r>
            <a:r>
              <a:rPr lang="ru-RU" sz="1200" dirty="0">
                <a:latin typeface="Muller Medium" pitchFamily="50" charset="-52"/>
              </a:rPr>
              <a:t>и психофизиологии человека,  знакомство с современными инновационными технологиями (виртуальная реальность, дополненная реальность, искусственный интеллект и т.д.), нацеленными на развитие современных рынков для самоопределения обучающихся в выборе </a:t>
            </a:r>
            <a:r>
              <a:rPr lang="ru-RU" sz="1200" dirty="0" smtClean="0">
                <a:latin typeface="Muller Medium" pitchFamily="50" charset="-52"/>
              </a:rPr>
              <a:t>профессии;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 smtClean="0">
              <a:latin typeface="Muller Medium" pitchFamily="50" charset="-52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200" dirty="0" smtClean="0">
                <a:latin typeface="Muller Medium" pitchFamily="50" charset="-52"/>
              </a:rPr>
              <a:t>возможность проведения исследований  </a:t>
            </a:r>
            <a:r>
              <a:rPr lang="ru-RU" sz="1200" dirty="0">
                <a:latin typeface="Muller Medium" pitchFamily="50" charset="-52"/>
              </a:rPr>
              <a:t>в области </a:t>
            </a:r>
            <a:r>
              <a:rPr lang="ru-RU" sz="1200" dirty="0" smtClean="0">
                <a:latin typeface="Muller Medium" pitchFamily="50" charset="-52"/>
              </a:rPr>
              <a:t>нейро</a:t>
            </a:r>
            <a:r>
              <a:rPr lang="ru-RU" sz="1200" dirty="0">
                <a:latin typeface="Muller Medium" pitchFamily="50" charset="-52"/>
              </a:rPr>
              <a:t>физиологии</a:t>
            </a:r>
            <a:r>
              <a:rPr lang="ru-RU" sz="1200" dirty="0" smtClean="0">
                <a:latin typeface="Muller Medium" pitchFamily="50" charset="-52"/>
              </a:rPr>
              <a:t> </a:t>
            </a:r>
            <a:r>
              <a:rPr lang="ru-RU" sz="1200" dirty="0">
                <a:latin typeface="Muller Medium" pitchFamily="50" charset="-52"/>
              </a:rPr>
              <a:t>и психофизиологии человека; </a:t>
            </a:r>
            <a:endParaRPr lang="ru-RU" sz="1200" dirty="0" smtClean="0">
              <a:latin typeface="Muller Medium" pitchFamily="50" charset="-52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ru-RU" sz="1200" dirty="0" smtClean="0">
              <a:latin typeface="Muller Medium" pitchFamily="50" charset="-52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200" dirty="0" smtClean="0">
                <a:latin typeface="Muller Medium" pitchFamily="50" charset="-52"/>
              </a:rPr>
              <a:t>использование </a:t>
            </a:r>
            <a:r>
              <a:rPr lang="ru-RU" sz="1200" dirty="0" err="1" smtClean="0">
                <a:latin typeface="Muller Medium" pitchFamily="50" charset="-52"/>
              </a:rPr>
              <a:t>нейротехнологий</a:t>
            </a:r>
            <a:r>
              <a:rPr lang="ru-RU" sz="1200" dirty="0" smtClean="0">
                <a:latin typeface="Muller Medium" pitchFamily="50" charset="-52"/>
              </a:rPr>
              <a:t> </a:t>
            </a:r>
            <a:r>
              <a:rPr lang="ru-RU" sz="1200" dirty="0">
                <a:latin typeface="Muller Medium" pitchFamily="50" charset="-52"/>
              </a:rPr>
              <a:t>для </a:t>
            </a:r>
            <a:r>
              <a:rPr lang="ru-RU" sz="1200" dirty="0" smtClean="0">
                <a:latin typeface="Muller Medium" pitchFamily="50" charset="-52"/>
              </a:rPr>
              <a:t>разработки </a:t>
            </a:r>
            <a:r>
              <a:rPr lang="ru-RU" sz="1200" dirty="0" err="1" smtClean="0">
                <a:latin typeface="Muller Medium" pitchFamily="50" charset="-52"/>
              </a:rPr>
              <a:t>нейроустановок</a:t>
            </a:r>
            <a:r>
              <a:rPr lang="ru-RU" sz="1200" dirty="0" smtClean="0">
                <a:latin typeface="Muller Medium" pitchFamily="50" charset="-52"/>
              </a:rPr>
              <a:t>, управления </a:t>
            </a:r>
            <a:r>
              <a:rPr lang="ru-RU" sz="1200" dirty="0">
                <a:latin typeface="Muller Medium" pitchFamily="50" charset="-52"/>
              </a:rPr>
              <a:t>моделями роботов на основе собственных показаний биоэлектрической активности организма (мозга, </a:t>
            </a:r>
            <a:r>
              <a:rPr lang="ru-RU" sz="1200" dirty="0" smtClean="0">
                <a:latin typeface="Muller Medium" pitchFamily="50" charset="-52"/>
              </a:rPr>
              <a:t>мышц, сердца и т.д.). </a:t>
            </a:r>
            <a:endParaRPr lang="ru-RU" sz="1200" dirty="0">
              <a:latin typeface="Muller Medium" pitchFamily="50" charset="-52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ru-RU" sz="1200" dirty="0" smtClean="0">
              <a:latin typeface="Muller Medium" pitchFamily="50" charset="-52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ru-RU" sz="1200" dirty="0">
              <a:latin typeface="Muller Medium" pitchFamily="50" charset="-52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5074544" y="2018929"/>
            <a:ext cx="3787661" cy="9165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latin typeface="Muller Bold" pitchFamily="50" charset="-52"/>
              </a:rPr>
              <a:t>Робототехнический</a:t>
            </a:r>
            <a:r>
              <a:rPr lang="en-US" sz="2000" dirty="0" smtClean="0">
                <a:latin typeface="Muller Bold" pitchFamily="50" charset="-52"/>
              </a:rPr>
              <a:t> STEM-</a:t>
            </a:r>
            <a:r>
              <a:rPr lang="ru-RU" sz="2000" dirty="0" smtClean="0">
                <a:latin typeface="Muller Bold" pitchFamily="50" charset="-52"/>
              </a:rPr>
              <a:t>комплекс для детей от 4.5 лет до 17+</a:t>
            </a:r>
            <a:endParaRPr lang="ru-RU" sz="2000" dirty="0">
              <a:latin typeface="Muller Bold" pitchFamily="50" charset="-52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5074544" y="3072529"/>
            <a:ext cx="3778511" cy="3178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200" dirty="0" smtClean="0">
                <a:latin typeface="Muller Medium" pitchFamily="50" charset="-52"/>
              </a:rPr>
              <a:t>линейка  </a:t>
            </a:r>
            <a:r>
              <a:rPr lang="ru-RU" sz="1200" dirty="0">
                <a:latin typeface="Muller Medium" pitchFamily="50" charset="-52"/>
              </a:rPr>
              <a:t>образовательных конструкторов и ресурсных наборов «</a:t>
            </a:r>
            <a:r>
              <a:rPr lang="ru-RU" sz="1200" dirty="0" smtClean="0">
                <a:latin typeface="Muller Medium" pitchFamily="50" charset="-52"/>
              </a:rPr>
              <a:t>РОБОТРЕК»;</a:t>
            </a:r>
            <a:endParaRPr lang="ru-RU" sz="1200" dirty="0">
              <a:latin typeface="Muller Medium" pitchFamily="50" charset="-52"/>
            </a:endParaRP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ru-RU" sz="1200" dirty="0" smtClean="0">
              <a:latin typeface="Muller Medium" pitchFamily="50" charset="-52"/>
            </a:endParaRP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200" dirty="0" smtClean="0">
                <a:latin typeface="Muller Medium" pitchFamily="50" charset="-52"/>
              </a:rPr>
              <a:t>полный </a:t>
            </a:r>
            <a:r>
              <a:rPr lang="ru-RU" sz="1200" dirty="0">
                <a:latin typeface="Muller Medium" pitchFamily="50" charset="-52"/>
              </a:rPr>
              <a:t>вариативный учебно-методический комплекс, позволяющий </a:t>
            </a:r>
            <a:r>
              <a:rPr lang="ru-RU" sz="1200" dirty="0" smtClean="0">
                <a:latin typeface="Muller Medium" pitchFamily="50" charset="-52"/>
              </a:rPr>
              <a:t>формировать </a:t>
            </a:r>
            <a:r>
              <a:rPr lang="ru-RU" sz="1200" dirty="0">
                <a:latin typeface="Muller Medium" pitchFamily="50" charset="-52"/>
              </a:rPr>
              <a:t>основные знания по физике, математике, информатике, биологии, механике, </a:t>
            </a:r>
            <a:r>
              <a:rPr lang="ru-RU" sz="1200" dirty="0" err="1">
                <a:latin typeface="Muller Medium" pitchFamily="50" charset="-52"/>
              </a:rPr>
              <a:t>мехатронике</a:t>
            </a:r>
            <a:r>
              <a:rPr lang="ru-RU" sz="1200" dirty="0">
                <a:latin typeface="Muller Medium" pitchFamily="50" charset="-52"/>
              </a:rPr>
              <a:t>, робототехнике, 3D-моделированию, </a:t>
            </a:r>
            <a:r>
              <a:rPr lang="ru-RU" sz="1200" dirty="0" smtClean="0">
                <a:latin typeface="Muller Medium" pitchFamily="50" charset="-52"/>
              </a:rPr>
              <a:t>компьютерному зрению и </a:t>
            </a:r>
            <a:r>
              <a:rPr lang="ru-RU" sz="1200" dirty="0">
                <a:latin typeface="Muller Medium" pitchFamily="50" charset="-52"/>
              </a:rPr>
              <a:t>т.д</a:t>
            </a:r>
            <a:r>
              <a:rPr lang="ru-RU" sz="1200" dirty="0" smtClean="0">
                <a:latin typeface="Muller Medium" pitchFamily="50" charset="-52"/>
              </a:rPr>
              <a:t>.;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ru-RU" sz="1200" dirty="0">
              <a:latin typeface="Muller Medium" pitchFamily="50" charset="-52"/>
            </a:endParaRP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200" dirty="0" smtClean="0">
                <a:latin typeface="Muller Medium" pitchFamily="50" charset="-52"/>
              </a:rPr>
              <a:t>курс </a:t>
            </a:r>
            <a:r>
              <a:rPr lang="ru-RU" sz="1200" dirty="0">
                <a:latin typeface="Muller Medium" pitchFamily="50" charset="-52"/>
              </a:rPr>
              <a:t>включает в себя не менее 448 занятий от 4.5 до 17+ </a:t>
            </a:r>
            <a:r>
              <a:rPr lang="ru-RU" sz="1200" dirty="0" smtClean="0">
                <a:latin typeface="Muller Medium" pitchFamily="50" charset="-52"/>
              </a:rPr>
              <a:t>лет </a:t>
            </a:r>
            <a:r>
              <a:rPr lang="ru-RU" sz="1200" dirty="0">
                <a:latin typeface="Muller Medium" pitchFamily="50" charset="-52"/>
              </a:rPr>
              <a:t>(методики разработаны согласно возрасту ребенка и соответствуют определенным наборам</a:t>
            </a:r>
            <a:r>
              <a:rPr lang="ru-RU" sz="1200" dirty="0" smtClean="0">
                <a:latin typeface="Muller Medium" pitchFamily="50" charset="-52"/>
              </a:rPr>
              <a:t>).</a:t>
            </a:r>
            <a:endParaRPr lang="ru-RU" sz="1200" dirty="0">
              <a:latin typeface="Muller Medium" pitchFamily="50" charset="-52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1776251" y="607270"/>
            <a:ext cx="2855256" cy="702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/>
                </a:solidFill>
                <a:latin typeface="Muller Medium" pitchFamily="50" charset="-52"/>
              </a:rPr>
              <a:t>+7 </a:t>
            </a: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921 330 25 68</a:t>
            </a:r>
            <a:endParaRPr lang="en-US" sz="1200" dirty="0" smtClean="0">
              <a:solidFill>
                <a:schemeClr val="bg1"/>
              </a:solidFill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/>
                </a:solidFill>
                <a:latin typeface="Muller Medium" pitchFamily="50" charset="-52"/>
              </a:rPr>
              <a:t>robotrack-rus.ru</a:t>
            </a:r>
            <a:endParaRPr lang="ru-RU" sz="1200" dirty="0" smtClean="0">
              <a:solidFill>
                <a:schemeClr val="bg1"/>
              </a:solidFill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Санкт-Петербург,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бульвар </a:t>
            </a: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Поэтический, дом </a:t>
            </a: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2А </a:t>
            </a:r>
            <a:endParaRPr lang="ru-RU" sz="1200" dirty="0">
              <a:solidFill>
                <a:schemeClr val="bg1"/>
              </a:solidFill>
              <a:latin typeface="Muller Medium" pitchFamily="50" charset="-52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0527102" y="1664898"/>
            <a:ext cx="0" cy="5297419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664898" y="-129397"/>
            <a:ext cx="0" cy="1794295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-28575" y="1664898"/>
            <a:ext cx="12672204" cy="0"/>
          </a:xfrm>
          <a:prstGeom prst="line">
            <a:avLst/>
          </a:prstGeom>
          <a:ln w="15875" cmpd="sng">
            <a:solidFill>
              <a:srgbClr val="FF0000">
                <a:alpha val="40000"/>
              </a:srgb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blob:https://web.whatsapp.com/c7106b94-780f-4ba2-a852-32b7b49fbe3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5"/>
          <a:stretch/>
        </p:blipFill>
        <p:spPr bwMode="auto">
          <a:xfrm>
            <a:off x="10527101" y="1664898"/>
            <a:ext cx="1685507" cy="162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 descr="C:\Users\Пользователь\Desktop\РОБОТРЕК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979" y="512880"/>
            <a:ext cx="1362940" cy="63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одзаголовок 2"/>
          <p:cNvSpPr txBox="1">
            <a:spLocks/>
          </p:cNvSpPr>
          <p:nvPr/>
        </p:nvSpPr>
        <p:spPr>
          <a:xfrm>
            <a:off x="10562085" y="3482833"/>
            <a:ext cx="1615541" cy="279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C00000"/>
                </a:solidFill>
                <a:latin typeface="Muller Medium" pitchFamily="50" charset="-52"/>
              </a:rPr>
              <a:t>CEO</a:t>
            </a:r>
            <a:endParaRPr lang="ru-RU" sz="1200" dirty="0">
              <a:solidFill>
                <a:srgbClr val="C00000"/>
              </a:solidFill>
              <a:latin typeface="Muller Medium" pitchFamily="50" charset="-52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10529505" y="4482343"/>
            <a:ext cx="1664897" cy="228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С 2012г. </a:t>
            </a:r>
            <a:r>
              <a:rPr lang="ru-RU" sz="1200" dirty="0" smtClean="0">
                <a:latin typeface="Muller Medium" pitchFamily="50" charset="-52"/>
              </a:rPr>
              <a:t>основатель </a:t>
            </a:r>
            <a:r>
              <a:rPr lang="ru-RU" sz="1200" dirty="0">
                <a:latin typeface="Muller Medium" pitchFamily="50" charset="-52"/>
              </a:rPr>
              <a:t>и </a:t>
            </a:r>
            <a:r>
              <a:rPr lang="ru-RU" sz="1200" dirty="0" smtClean="0">
                <a:latin typeface="Muller Medium" pitchFamily="50" charset="-52"/>
              </a:rPr>
              <a:t>Генеральный директор </a:t>
            </a:r>
            <a:r>
              <a:rPr lang="ru-RU" sz="1200" dirty="0">
                <a:latin typeface="Muller Medium" pitchFamily="50" charset="-52"/>
              </a:rPr>
              <a:t>ООО "</a:t>
            </a:r>
            <a:r>
              <a:rPr lang="ru-RU" sz="1200" dirty="0" err="1" smtClean="0">
                <a:latin typeface="Muller Medium" pitchFamily="50" charset="-52"/>
              </a:rPr>
              <a:t>Брейн</a:t>
            </a:r>
            <a:r>
              <a:rPr lang="ru-RU" sz="1200" dirty="0" smtClean="0">
                <a:latin typeface="Muller Medium" pitchFamily="50" charset="-52"/>
              </a:rPr>
              <a:t> </a:t>
            </a:r>
            <a:r>
              <a:rPr lang="ru-RU" sz="1200" dirty="0" err="1" smtClean="0">
                <a:latin typeface="Muller Medium" pitchFamily="50" charset="-52"/>
              </a:rPr>
              <a:t>девелопмент</a:t>
            </a:r>
            <a:r>
              <a:rPr lang="ru-RU" sz="1200" dirty="0">
                <a:latin typeface="Muller Medium" pitchFamily="50" charset="-52"/>
              </a:rPr>
              <a:t>".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Вице-президент Международной Ассоциации Детской </a:t>
            </a:r>
            <a:r>
              <a:rPr lang="ru-RU" sz="1200" dirty="0" smtClean="0">
                <a:latin typeface="Muller Medium" pitchFamily="50" charset="-52"/>
              </a:rPr>
              <a:t>Робототехники  IYRA (штаб-квартира </a:t>
            </a:r>
            <a:r>
              <a:rPr lang="ru-RU" sz="1200" dirty="0" err="1">
                <a:latin typeface="Muller Medium" pitchFamily="50" charset="-52"/>
              </a:rPr>
              <a:t>Ю.Корея</a:t>
            </a:r>
            <a:r>
              <a:rPr lang="ru-RU" sz="1200" dirty="0">
                <a:latin typeface="Muller Medium" pitchFamily="50" charset="-52"/>
              </a:rPr>
              <a:t>)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0562085" y="3868036"/>
            <a:ext cx="1615541" cy="5085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err="1">
                <a:latin typeface="Muller Bold" pitchFamily="50" charset="-52"/>
              </a:rPr>
              <a:t>Бабенкова</a:t>
            </a:r>
            <a:endParaRPr lang="ru-RU" sz="2000" dirty="0">
              <a:latin typeface="Muller Bold" pitchFamily="50" charset="-52"/>
            </a:endParaRPr>
          </a:p>
          <a:p>
            <a:pPr algn="l"/>
            <a:r>
              <a:rPr lang="ru-RU" sz="2000" dirty="0">
                <a:latin typeface="Muller Bold" pitchFamily="50" charset="-52"/>
              </a:rPr>
              <a:t>Надежда</a:t>
            </a:r>
          </a:p>
        </p:txBody>
      </p:sp>
    </p:spTree>
    <p:extLst>
      <p:ext uri="{BB962C8B-B14F-4D97-AF65-F5344CB8AC3E}">
        <p14:creationId xmlns:p14="http://schemas.microsoft.com/office/powerpoint/2010/main" val="71001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1670062" y="0"/>
            <a:ext cx="10521937" cy="16729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94" y="5200393"/>
            <a:ext cx="4123205" cy="160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4628562" y="-68580"/>
            <a:ext cx="0" cy="1733478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1776251" y="1813639"/>
            <a:ext cx="2306327" cy="6177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latin typeface="Muller Bold" pitchFamily="50" charset="-52"/>
              </a:rPr>
              <a:t>Страны сотрудничества</a:t>
            </a:r>
            <a:endParaRPr lang="ru-RU" sz="2000" dirty="0">
              <a:latin typeface="Muller Bold" pitchFamily="50" charset="-52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1754620" y="2466087"/>
            <a:ext cx="2488558" cy="742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Muller Medium" pitchFamily="50" charset="-52"/>
              </a:rPr>
              <a:t>Узбекистан, Казахстан, Азербайджан, Саудовская Аравия, ОАЭ, США.</a:t>
            </a:r>
            <a:endParaRPr lang="ru-RU" sz="1200" dirty="0">
              <a:latin typeface="Muller Medium" pitchFamily="50" charset="-52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787447" y="3351795"/>
            <a:ext cx="2306327" cy="3816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latin typeface="Muller Bold" pitchFamily="50" charset="-52"/>
              </a:rPr>
              <a:t>Партнёры</a:t>
            </a:r>
            <a:endParaRPr lang="ru-RU" sz="2000" dirty="0">
              <a:latin typeface="Muller Bold" pitchFamily="50" charset="-52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0527102" y="1664898"/>
            <a:ext cx="0" cy="5297419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664898" y="-129397"/>
            <a:ext cx="0" cy="7091714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-28575" y="1664898"/>
            <a:ext cx="12744450" cy="0"/>
          </a:xfrm>
          <a:prstGeom prst="line">
            <a:avLst/>
          </a:prstGeom>
          <a:ln w="15875" cmpd="sng">
            <a:solidFill>
              <a:srgbClr val="FF0000">
                <a:alpha val="40000"/>
              </a:srgb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Заголовок 1"/>
          <p:cNvSpPr txBox="1">
            <a:spLocks/>
          </p:cNvSpPr>
          <p:nvPr/>
        </p:nvSpPr>
        <p:spPr>
          <a:xfrm>
            <a:off x="4762501" y="1813639"/>
            <a:ext cx="5218616" cy="605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Muller Bold" pitchFamily="50" charset="-52"/>
              </a:rPr>
              <a:t>Цифровой образовательный комплекс «Юный нейрофизиолог-инженер»</a:t>
            </a:r>
          </a:p>
        </p:txBody>
      </p:sp>
      <p:sp>
        <p:nvSpPr>
          <p:cNvPr id="36" name="Подзаголовок 2"/>
          <p:cNvSpPr txBox="1">
            <a:spLocks/>
          </p:cNvSpPr>
          <p:nvPr/>
        </p:nvSpPr>
        <p:spPr>
          <a:xfrm>
            <a:off x="5001420" y="2466087"/>
            <a:ext cx="4990893" cy="2251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Структура цифрового комплекса как готового </a:t>
            </a:r>
            <a:r>
              <a:rPr lang="ru-RU" sz="1200" dirty="0" smtClean="0">
                <a:latin typeface="Muller Medium" pitchFamily="50" charset="-52"/>
              </a:rPr>
              <a:t>решения: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latin typeface="Muller Medium" pitchFamily="50" charset="-52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200" dirty="0" smtClean="0">
                <a:latin typeface="Muller Medium" pitchFamily="50" charset="-52"/>
              </a:rPr>
              <a:t>Оборудование – </a:t>
            </a:r>
            <a:r>
              <a:rPr lang="ru-RU" sz="1200" dirty="0" err="1" smtClean="0">
                <a:latin typeface="Muller Medium" pitchFamily="50" charset="-52"/>
              </a:rPr>
              <a:t>электроэнцефалограф</a:t>
            </a:r>
            <a:r>
              <a:rPr lang="ru-RU" sz="1200" dirty="0" smtClean="0">
                <a:latin typeface="Muller Medium" pitchFamily="50" charset="-52"/>
              </a:rPr>
              <a:t> (ЭЭГ) и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Muller Medium" pitchFamily="50" charset="-52"/>
              </a:rPr>
              <a:t>     </a:t>
            </a:r>
            <a:r>
              <a:rPr lang="ru-RU" sz="1200" dirty="0" err="1" smtClean="0">
                <a:latin typeface="Muller Medium" pitchFamily="50" charset="-52"/>
              </a:rPr>
              <a:t>электрогарнитура</a:t>
            </a:r>
            <a:r>
              <a:rPr lang="ru-RU" sz="1200" dirty="0" smtClean="0">
                <a:latin typeface="Muller Medium" pitchFamily="50" charset="-52"/>
              </a:rPr>
              <a:t> (ЭКГ, ЭМГ, ФПГ)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200" dirty="0" smtClean="0">
                <a:latin typeface="Muller Medium" pitchFamily="50" charset="-52"/>
              </a:rPr>
              <a:t>учебно-методический курс</a:t>
            </a:r>
            <a:r>
              <a:rPr lang="en-US" sz="1200" dirty="0" smtClean="0">
                <a:latin typeface="Muller Medium" pitchFamily="50" charset="-52"/>
              </a:rPr>
              <a:t> (67 </a:t>
            </a:r>
            <a:r>
              <a:rPr lang="ru-RU" sz="1200" dirty="0" smtClean="0">
                <a:latin typeface="Muller Medium" pitchFamily="50" charset="-52"/>
              </a:rPr>
              <a:t>занятий, более 70 лабораторных работ);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dirty="0" smtClean="0">
                <a:latin typeface="Muller Medium" pitchFamily="50" charset="-52"/>
              </a:rPr>
              <a:t>CRM</a:t>
            </a:r>
            <a:r>
              <a:rPr lang="ru-RU" sz="1200" dirty="0" smtClean="0">
                <a:latin typeface="Muller Medium" pitchFamily="50" charset="-52"/>
              </a:rPr>
              <a:t>;</a:t>
            </a:r>
            <a:r>
              <a:rPr lang="en-US" sz="1200" dirty="0" smtClean="0">
                <a:latin typeface="Muller Medium" pitchFamily="50" charset="-52"/>
              </a:rPr>
              <a:t> </a:t>
            </a:r>
            <a:r>
              <a:rPr lang="ru-RU" sz="1200" dirty="0" smtClean="0">
                <a:latin typeface="Muller Medium" pitchFamily="50" charset="-52"/>
              </a:rPr>
              <a:t>Блок </a:t>
            </a:r>
            <a:r>
              <a:rPr lang="ru-RU" sz="1200" dirty="0">
                <a:latin typeface="Muller Medium" pitchFamily="50" charset="-52"/>
              </a:rPr>
              <a:t>статистики и удаленных </a:t>
            </a:r>
            <a:r>
              <a:rPr lang="ru-RU" sz="1200" dirty="0" smtClean="0">
                <a:latin typeface="Muller Medium" pitchFamily="50" charset="-52"/>
              </a:rPr>
              <a:t>вычислений</a:t>
            </a:r>
            <a:r>
              <a:rPr lang="en-US" sz="1200" dirty="0">
                <a:latin typeface="Muller Medium" pitchFamily="50" charset="-52"/>
              </a:rPr>
              <a:t>;</a:t>
            </a:r>
            <a:endParaRPr lang="ru-RU" sz="1200" dirty="0">
              <a:latin typeface="Muller Medium" pitchFamily="50" charset="-52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Обучение педагогов на курсах повышения </a:t>
            </a:r>
            <a:r>
              <a:rPr lang="ru-RU" sz="1200" dirty="0" smtClean="0">
                <a:latin typeface="Muller Medium" pitchFamily="50" charset="-52"/>
              </a:rPr>
              <a:t>квалификации</a:t>
            </a:r>
            <a:r>
              <a:rPr lang="en-US" sz="1200" dirty="0" smtClean="0">
                <a:latin typeface="Muller Medium" pitchFamily="50" charset="-52"/>
              </a:rPr>
              <a:t>;</a:t>
            </a:r>
            <a:endParaRPr lang="ru-RU" sz="1200" dirty="0">
              <a:latin typeface="Muller Medium" pitchFamily="50" charset="-52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Возможность участия в международных  состязаниях по робототехнике и </a:t>
            </a:r>
            <a:r>
              <a:rPr lang="ru-RU" sz="1200" dirty="0" err="1">
                <a:latin typeface="Muller Medium" pitchFamily="50" charset="-52"/>
              </a:rPr>
              <a:t>нейротехнологиям</a:t>
            </a:r>
            <a:r>
              <a:rPr lang="ru-RU" sz="1200" dirty="0">
                <a:latin typeface="Muller Medium" pitchFamily="50" charset="-52"/>
              </a:rPr>
              <a:t> «</a:t>
            </a:r>
            <a:r>
              <a:rPr lang="ru-RU" sz="1200" dirty="0" err="1">
                <a:latin typeface="Muller Medium" pitchFamily="50" charset="-52"/>
              </a:rPr>
              <a:t>ДЕТалька</a:t>
            </a:r>
            <a:r>
              <a:rPr lang="ru-RU" sz="1200" dirty="0" smtClean="0">
                <a:latin typeface="Muller Medium" pitchFamily="50" charset="-52"/>
              </a:rPr>
              <a:t>»</a:t>
            </a:r>
            <a:r>
              <a:rPr lang="en-US" sz="1200" dirty="0" smtClean="0">
                <a:latin typeface="Muller Medium" pitchFamily="50" charset="-52"/>
              </a:rPr>
              <a:t>;</a:t>
            </a:r>
            <a:endParaRPr lang="ru-RU" sz="1200" dirty="0" smtClean="0">
              <a:latin typeface="Muller Medium" pitchFamily="50" charset="-52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Сопровождение учреждений и педагогического сообщества при внедрении </a:t>
            </a:r>
            <a:r>
              <a:rPr lang="ru-RU" sz="1200" dirty="0" smtClean="0">
                <a:latin typeface="Muller Medium" pitchFamily="50" charset="-52"/>
              </a:rPr>
              <a:t>комплекса</a:t>
            </a:r>
            <a:r>
              <a:rPr lang="en-US" sz="1200" dirty="0" smtClean="0">
                <a:latin typeface="Muller Medium" pitchFamily="50" charset="-52"/>
              </a:rPr>
              <a:t>.</a:t>
            </a:r>
            <a:endParaRPr lang="ru-RU" sz="1200" dirty="0" smtClean="0"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Muller Medium" pitchFamily="50" charset="-52"/>
              </a:rPr>
              <a:t> </a:t>
            </a:r>
            <a:endParaRPr lang="ru-RU" sz="1200" dirty="0">
              <a:latin typeface="Muller Medium" pitchFamily="50" charset="-52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4842076" y="4851966"/>
            <a:ext cx="5685026" cy="6026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Muller Bold" pitchFamily="50" charset="-52"/>
              </a:rPr>
              <a:t>Робототехнический</a:t>
            </a:r>
            <a:r>
              <a:rPr lang="en-US" sz="2000" dirty="0">
                <a:latin typeface="Muller Bold" pitchFamily="50" charset="-52"/>
              </a:rPr>
              <a:t> STEM-</a:t>
            </a:r>
            <a:r>
              <a:rPr lang="ru-RU" sz="2000" dirty="0">
                <a:latin typeface="Muller Bold" pitchFamily="50" charset="-52"/>
              </a:rPr>
              <a:t>комплекс для детей от 4.5 лет до 17+</a:t>
            </a:r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5001420" y="5441611"/>
            <a:ext cx="4847430" cy="891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Muller Medium" pitchFamily="50" charset="-52"/>
              </a:rPr>
              <a:t>Учебно-инженерный робототехнический комплекс включает: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200" dirty="0" smtClean="0">
                <a:latin typeface="Muller Medium" pitchFamily="50" charset="-52"/>
              </a:rPr>
              <a:t>6 наборов конструкторов;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200" dirty="0" smtClean="0">
                <a:latin typeface="Muller Medium" pitchFamily="50" charset="-52"/>
              </a:rPr>
              <a:t>16 ресурсных наборов;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у</a:t>
            </a:r>
            <a:r>
              <a:rPr lang="ru-RU" sz="1200" dirty="0" smtClean="0">
                <a:latin typeface="Muller Medium" pitchFamily="50" charset="-52"/>
              </a:rPr>
              <a:t>чебно-методические курсы.</a:t>
            </a:r>
            <a:endParaRPr lang="ru-RU" sz="1200" dirty="0">
              <a:latin typeface="Muller Medium" pitchFamily="50" charset="-52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111354" y="1813638"/>
            <a:ext cx="1698753" cy="3794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latin typeface="Muller Bold" pitchFamily="50" charset="-52"/>
              </a:rPr>
              <a:t>10000</a:t>
            </a:r>
            <a:endParaRPr lang="ru-RU" sz="2000" dirty="0">
              <a:latin typeface="Muller Bold" pitchFamily="50" charset="-52"/>
            </a:endParaRPr>
          </a:p>
        </p:txBody>
      </p:sp>
      <p:sp>
        <p:nvSpPr>
          <p:cNvPr id="45" name="Подзаголовок 2"/>
          <p:cNvSpPr txBox="1">
            <a:spLocks/>
          </p:cNvSpPr>
          <p:nvPr/>
        </p:nvSpPr>
        <p:spPr>
          <a:xfrm>
            <a:off x="99785" y="2203175"/>
            <a:ext cx="1565113" cy="858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Muller Medium" pitchFamily="50" charset="-52"/>
              </a:rPr>
              <a:t>продаж робототехнических</a:t>
            </a:r>
            <a:r>
              <a:rPr lang="en-US" sz="1200" dirty="0" smtClean="0">
                <a:latin typeface="Muller Medium" pitchFamily="50" charset="-52"/>
              </a:rPr>
              <a:t>STEM-</a:t>
            </a:r>
            <a:r>
              <a:rPr lang="ru-RU" sz="1200" dirty="0" smtClean="0">
                <a:latin typeface="Muller Medium" pitchFamily="50" charset="-52"/>
              </a:rPr>
              <a:t>комплексов в год </a:t>
            </a:r>
            <a:endParaRPr lang="ru-RU" sz="1200" dirty="0">
              <a:latin typeface="Muller Medium" pitchFamily="50" charset="-52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111354" y="3372175"/>
            <a:ext cx="1949807" cy="371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latin typeface="Muller Bold" pitchFamily="50" charset="-52"/>
              </a:rPr>
              <a:t>5000</a:t>
            </a:r>
            <a:endParaRPr lang="ru-RU" sz="2000" dirty="0">
              <a:latin typeface="Muller Bold" pitchFamily="50" charset="-52"/>
            </a:endParaRPr>
          </a:p>
        </p:txBody>
      </p:sp>
      <p:sp>
        <p:nvSpPr>
          <p:cNvPr id="47" name="Подзаголовок 2"/>
          <p:cNvSpPr txBox="1">
            <a:spLocks/>
          </p:cNvSpPr>
          <p:nvPr/>
        </p:nvSpPr>
        <p:spPr>
          <a:xfrm>
            <a:off x="99785" y="4247497"/>
            <a:ext cx="1654835" cy="620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latin typeface="Muller Medium" pitchFamily="50" charset="-52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83"/>
          <a:stretch/>
        </p:blipFill>
        <p:spPr>
          <a:xfrm>
            <a:off x="3995568" y="4769074"/>
            <a:ext cx="909661" cy="66675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78"/>
          <a:stretch/>
        </p:blipFill>
        <p:spPr>
          <a:xfrm>
            <a:off x="2475817" y="4255279"/>
            <a:ext cx="920521" cy="61912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42" y="4748793"/>
            <a:ext cx="832566" cy="57286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14" t="1355" r="22902" b="6227"/>
          <a:stretch/>
        </p:blipFill>
        <p:spPr>
          <a:xfrm>
            <a:off x="3137322" y="4541627"/>
            <a:ext cx="864000" cy="936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98" y="4672347"/>
            <a:ext cx="678663" cy="61079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69" y="4255279"/>
            <a:ext cx="834424" cy="589901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73" y="3825165"/>
            <a:ext cx="689982" cy="39501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70" y="5321660"/>
            <a:ext cx="1775086" cy="33337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20" y="4307351"/>
            <a:ext cx="663369" cy="44144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51" y="3711966"/>
            <a:ext cx="949326" cy="45963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51" y="3657538"/>
            <a:ext cx="759554" cy="72335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36" y="4351083"/>
            <a:ext cx="427516" cy="427516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66" y="3691145"/>
            <a:ext cx="616206" cy="616206"/>
          </a:xfrm>
          <a:prstGeom prst="rect">
            <a:avLst/>
          </a:prstGeom>
        </p:spPr>
      </p:pic>
      <p:sp>
        <p:nvSpPr>
          <p:cNvPr id="57" name="Подзаголовок 2"/>
          <p:cNvSpPr txBox="1">
            <a:spLocks/>
          </p:cNvSpPr>
          <p:nvPr/>
        </p:nvSpPr>
        <p:spPr>
          <a:xfrm>
            <a:off x="111354" y="3781060"/>
            <a:ext cx="1542902" cy="141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Muller Medium" pitchFamily="50" charset="-52"/>
              </a:rPr>
              <a:t>продаж цифровых образовательных комплексов </a:t>
            </a:r>
            <a:r>
              <a:rPr lang="ru-RU" sz="1200" dirty="0">
                <a:latin typeface="Muller Medium" pitchFamily="50" charset="-52"/>
              </a:rPr>
              <a:t>«Юный нейрофизиолог-инженер» </a:t>
            </a:r>
            <a:r>
              <a:rPr lang="ru-RU" sz="1200" dirty="0" smtClean="0">
                <a:latin typeface="Muller Medium" pitchFamily="50" charset="-52"/>
              </a:rPr>
              <a:t>в год </a:t>
            </a:r>
            <a:endParaRPr lang="ru-RU" sz="1200" dirty="0">
              <a:latin typeface="Muller Medium" pitchFamily="50" charset="-52"/>
            </a:endParaRPr>
          </a:p>
        </p:txBody>
      </p:sp>
      <p:pic>
        <p:nvPicPr>
          <p:cNvPr id="62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61" y="1871754"/>
            <a:ext cx="1797410" cy="1049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53" name="Picture 5" descr="C:\Users\Пользователь\Desktop\фото гарнитур\Безымянный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683" y="3023019"/>
            <a:ext cx="1311949" cy="150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Заголовок 1"/>
          <p:cNvSpPr txBox="1">
            <a:spLocks/>
          </p:cNvSpPr>
          <p:nvPr/>
        </p:nvSpPr>
        <p:spPr>
          <a:xfrm>
            <a:off x="1787447" y="143556"/>
            <a:ext cx="2841115" cy="3846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err="1" smtClean="0">
                <a:solidFill>
                  <a:schemeClr val="bg1"/>
                </a:solidFill>
                <a:latin typeface="Muller Bold" pitchFamily="50" charset="-52"/>
              </a:rPr>
              <a:t>Брейн</a:t>
            </a:r>
            <a:r>
              <a:rPr lang="ru-RU" sz="2000" dirty="0" smtClean="0">
                <a:solidFill>
                  <a:schemeClr val="bg1"/>
                </a:solidFill>
                <a:latin typeface="Muller Bold" pitchFamily="50" charset="-52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uller Bold" pitchFamily="50" charset="-52"/>
              </a:rPr>
              <a:t>Девелопмент</a:t>
            </a:r>
            <a:endParaRPr lang="ru-RU" sz="2000" dirty="0">
              <a:solidFill>
                <a:schemeClr val="bg1"/>
              </a:solidFill>
              <a:latin typeface="Muller Bold" pitchFamily="50" charset="-52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1776251" y="607270"/>
            <a:ext cx="2855256" cy="702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/>
                </a:solidFill>
                <a:latin typeface="Muller Medium" pitchFamily="50" charset="-52"/>
              </a:rPr>
              <a:t>+7 </a:t>
            </a: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921 330 25 68</a:t>
            </a:r>
            <a:endParaRPr lang="en-US" sz="1200" dirty="0" smtClean="0">
              <a:solidFill>
                <a:schemeClr val="bg1"/>
              </a:solidFill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/>
                </a:solidFill>
                <a:latin typeface="Muller Medium" pitchFamily="50" charset="-52"/>
              </a:rPr>
              <a:t>robotrack-rus.ru</a:t>
            </a:r>
            <a:endParaRPr lang="ru-RU" sz="1200" dirty="0" smtClean="0">
              <a:solidFill>
                <a:schemeClr val="bg1"/>
              </a:solidFill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Санкт-Петербург,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бульвар </a:t>
            </a: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Поэтический, дом </a:t>
            </a: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2А </a:t>
            </a:r>
            <a:endParaRPr lang="ru-RU" sz="1200" dirty="0">
              <a:solidFill>
                <a:schemeClr val="bg1"/>
              </a:solidFill>
              <a:latin typeface="Muller Medium" pitchFamily="50" charset="-52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-28575" y="1664898"/>
            <a:ext cx="12672204" cy="0"/>
          </a:xfrm>
          <a:prstGeom prst="line">
            <a:avLst/>
          </a:prstGeom>
          <a:ln w="15875" cmpd="sng">
            <a:solidFill>
              <a:srgbClr val="FF0000">
                <a:alpha val="40000"/>
              </a:srgb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3" descr="C:\Users\Пользователь\Desktop\РОБОТРЕК-ЛОГО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979" y="512880"/>
            <a:ext cx="1362940" cy="63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Заголовок 1"/>
          <p:cNvSpPr>
            <a:spLocks noGrp="1"/>
          </p:cNvSpPr>
          <p:nvPr>
            <p:ph type="ctrTitle"/>
          </p:nvPr>
        </p:nvSpPr>
        <p:spPr>
          <a:xfrm>
            <a:off x="4762501" y="128668"/>
            <a:ext cx="5553074" cy="399528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chemeClr val="bg1"/>
                </a:solidFill>
                <a:latin typeface="Muller Bold" pitchFamily="50" charset="-52"/>
              </a:rPr>
              <a:t>Технологии будущего для детей!</a:t>
            </a:r>
            <a:endParaRPr lang="ru-RU" sz="2200" dirty="0">
              <a:solidFill>
                <a:schemeClr val="bg1"/>
              </a:solidFill>
              <a:latin typeface="Muller Bold" pitchFamily="50" charset="-52"/>
            </a:endParaRPr>
          </a:p>
        </p:txBody>
      </p:sp>
      <p:sp>
        <p:nvSpPr>
          <p:cNvPr id="6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62501" y="582074"/>
            <a:ext cx="7429500" cy="102681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Разработка и производство учебного оборудования и учебных курсов по пяти технологиям: </a:t>
            </a:r>
            <a:r>
              <a:rPr lang="ru-RU" sz="1200" dirty="0" err="1" smtClean="0">
                <a:solidFill>
                  <a:schemeClr val="bg1"/>
                </a:solidFill>
                <a:latin typeface="Muller Medium" pitchFamily="50" charset="-52"/>
              </a:rPr>
              <a:t>нейротехнологии</a:t>
            </a: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, аддитивные технологии, робототехника, компьютерное зрение, программирование.</a:t>
            </a:r>
            <a:endParaRPr lang="ru-RU" sz="1200" dirty="0">
              <a:solidFill>
                <a:schemeClr val="bg1"/>
              </a:solidFill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Компания является разработчиком и системным интегратором </a:t>
            </a: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М</a:t>
            </a: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еждународной сети клубов инновационных технологий и робототехники для детей и молодежи от 4.5 лет до 17+ «</a:t>
            </a:r>
            <a:r>
              <a:rPr lang="ru-RU" sz="1200" dirty="0" err="1" smtClean="0">
                <a:solidFill>
                  <a:schemeClr val="bg1"/>
                </a:solidFill>
                <a:latin typeface="Muller Medium" pitchFamily="50" charset="-52"/>
              </a:rPr>
              <a:t>Роботрек</a:t>
            </a: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».  </a:t>
            </a:r>
            <a:endParaRPr lang="ru-RU" sz="1200" dirty="0">
              <a:solidFill>
                <a:schemeClr val="bg1"/>
              </a:solidFill>
              <a:latin typeface="Muller Medium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4561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670062" y="0"/>
            <a:ext cx="10521937" cy="16729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" b="9358"/>
          <a:stretch/>
        </p:blipFill>
        <p:spPr>
          <a:xfrm>
            <a:off x="10625686" y="1664898"/>
            <a:ext cx="1488337" cy="17878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7195" y="128668"/>
            <a:ext cx="7122662" cy="450226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Muller Medium" pitchFamily="50" charset="-52"/>
              </a:rPr>
              <a:t>Новейшие </a:t>
            </a:r>
            <a:r>
              <a:rPr lang="ru-RU" sz="2400" b="1" dirty="0">
                <a:solidFill>
                  <a:schemeClr val="bg1"/>
                </a:solidFill>
                <a:latin typeface="Muller Medium" pitchFamily="50" charset="-52"/>
              </a:rPr>
              <a:t>алгоритмы управления роботами.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7195" y="582074"/>
            <a:ext cx="7394805" cy="102681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Для решения задач планирования, управления движением робота с обеспечением требуемых сил взаимодействия робота с</a:t>
            </a: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: </a:t>
            </a: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объектом манипулирования,  окружающей средой , другим роботом,  </a:t>
            </a: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человеком</a:t>
            </a:r>
            <a:r>
              <a:rPr lang="en-US" sz="1200" dirty="0">
                <a:solidFill>
                  <a:schemeClr val="bg1"/>
                </a:solidFill>
                <a:latin typeface="Muller Medium" pitchFamily="50" charset="-52"/>
              </a:rPr>
              <a:t>.</a:t>
            </a:r>
            <a:endParaRPr lang="ru-RU" sz="1200" dirty="0">
              <a:solidFill>
                <a:schemeClr val="bg1"/>
              </a:solidFill>
              <a:latin typeface="Muller Medium" pitchFamily="50" charset="-52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628562" y="-68580"/>
            <a:ext cx="0" cy="1733478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1787447" y="143556"/>
            <a:ext cx="2841115" cy="3846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Muller Bold" pitchFamily="50" charset="-52"/>
              </a:rPr>
              <a:t>ГК </a:t>
            </a:r>
            <a:r>
              <a:rPr lang="ru-RU" sz="2000" dirty="0" err="1">
                <a:solidFill>
                  <a:schemeClr val="bg1"/>
                </a:solidFill>
                <a:latin typeface="Muller Bold" pitchFamily="50" charset="-52"/>
              </a:rPr>
              <a:t>Роботикум</a:t>
            </a:r>
            <a:endParaRPr lang="ru-RU" sz="2000" dirty="0">
              <a:solidFill>
                <a:schemeClr val="bg1"/>
              </a:solidFill>
              <a:latin typeface="Muller Bold" pitchFamily="50" charset="-52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825202" y="2043549"/>
            <a:ext cx="2306327" cy="379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err="1" smtClean="0">
                <a:latin typeface="Muller Bold" pitchFamily="50" charset="-52"/>
              </a:rPr>
              <a:t>Роботикум</a:t>
            </a:r>
            <a:endParaRPr lang="ru-RU" sz="2000" dirty="0">
              <a:latin typeface="Muller Bold" pitchFamily="50" charset="-52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1803571" y="2473795"/>
            <a:ext cx="2827936" cy="3722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Инновационная составляющая нашего </a:t>
            </a:r>
            <a:r>
              <a:rPr lang="ru-RU" sz="1200" dirty="0" err="1">
                <a:latin typeface="Muller Medium" pitchFamily="50" charset="-52"/>
              </a:rPr>
              <a:t>Know-how</a:t>
            </a:r>
            <a:r>
              <a:rPr lang="ru-RU" sz="1200" dirty="0">
                <a:latin typeface="Muller Medium" pitchFamily="50" charset="-52"/>
              </a:rPr>
              <a:t> основывается на: 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1. Новом способе представления и локально выпуклом алгоритме поиска вынужденных движений управляемой механической системы с пассивными степенями свободы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 2. Новом аналитическом подходе и оригинальных эффективных численных методах анализа динамики в окрестности реализуемого вынужденного движения 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Muller Medium" pitchFamily="50" charset="-52"/>
              </a:rPr>
              <a:t>3. Новом способе синтеза регулятора и вычислительных процедурах его программной реализации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4852860" y="2043549"/>
            <a:ext cx="5153698" cy="1111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latin typeface="Muller Medium" pitchFamily="50" charset="-52"/>
              </a:rPr>
              <a:t>Курс</a:t>
            </a:r>
            <a:r>
              <a:rPr lang="en-US" sz="2000" b="1" dirty="0" smtClean="0">
                <a:latin typeface="Muller Medium" pitchFamily="50" charset="-52"/>
              </a:rPr>
              <a:t> </a:t>
            </a:r>
            <a:r>
              <a:rPr lang="ru-RU" sz="2000" b="1" dirty="0" smtClean="0">
                <a:latin typeface="Muller Medium" pitchFamily="50" charset="-52"/>
              </a:rPr>
              <a:t>«</a:t>
            </a:r>
            <a:r>
              <a:rPr lang="ru-RU" sz="1800" b="1" dirty="0" smtClean="0">
                <a:latin typeface="Muller Medium" pitchFamily="50" charset="-52"/>
              </a:rPr>
              <a:t>Цифровое </a:t>
            </a:r>
            <a:r>
              <a:rPr lang="ru-RU" sz="1800" b="1" dirty="0" err="1">
                <a:latin typeface="Muller Medium" pitchFamily="50" charset="-52"/>
              </a:rPr>
              <a:t>прототипирование</a:t>
            </a:r>
            <a:r>
              <a:rPr lang="ru-RU" sz="1800" b="1" dirty="0">
                <a:latin typeface="Muller Medium" pitchFamily="50" charset="-52"/>
              </a:rPr>
              <a:t> и подходы к решению перспективных задач </a:t>
            </a:r>
            <a:r>
              <a:rPr lang="ru-RU" sz="1800" b="1" dirty="0" smtClean="0">
                <a:latin typeface="Muller Medium" pitchFamily="50" charset="-52"/>
              </a:rPr>
              <a:t>робототехники: динамическая манипуляция»</a:t>
            </a:r>
            <a:endParaRPr lang="ru-RU" sz="1800" b="1" dirty="0">
              <a:latin typeface="Muller Bold" pitchFamily="50" charset="-52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4852860" y="3290161"/>
            <a:ext cx="5175329" cy="3802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Компетенция описывается совокупностью примеров, знаний и вычислительных процедур, позволяющих формализацию, </a:t>
            </a:r>
            <a:r>
              <a:rPr lang="ru-RU" sz="1200" dirty="0" err="1">
                <a:latin typeface="Muller Medium" pitchFamily="50" charset="-52"/>
              </a:rPr>
              <a:t>прототипирование</a:t>
            </a:r>
            <a:r>
              <a:rPr lang="ru-RU" sz="1200" dirty="0">
                <a:latin typeface="Muller Medium" pitchFamily="50" charset="-52"/>
              </a:rPr>
              <a:t> и разработку решений актуальных и перспективных задач робототехники по созданию автономных </a:t>
            </a:r>
            <a:r>
              <a:rPr lang="ru-RU" sz="1200" dirty="0" err="1">
                <a:latin typeface="Muller Medium" pitchFamily="50" charset="-52"/>
              </a:rPr>
              <a:t>роботехнических</a:t>
            </a:r>
            <a:r>
              <a:rPr lang="ru-RU" sz="1200" dirty="0">
                <a:latin typeface="Muller Medium" pitchFamily="50" charset="-52"/>
              </a:rPr>
              <a:t> систем с новыми функциональными возможностями.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Последние предполагаются близкими по функционалу к возможностям человека при манипуляции пассивными предметами (мяч, ложка, дверная ручка, отвертка) или объектами с внутренними степенями свободы (вода в стакане, податливая поверхность в медицинских приложениях).   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В результате обучения участникам будут предложены самостоятельные задания увеличивающей сложности, проект и лабораторные на оборудовании, которые позволят оценить степень усвоения материала и его применимость при решении конкретных задач</a:t>
            </a:r>
            <a:r>
              <a:rPr lang="ru-RU" sz="1200" dirty="0" smtClean="0">
                <a:latin typeface="Muller Medium" pitchFamily="50" charset="-52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Muller Medium" pitchFamily="50" charset="-52"/>
              </a:rPr>
              <a:t>Курс  прилагается к лабораторно-исследовательскому комплексу «Робот «Бабочка»</a:t>
            </a:r>
            <a:endParaRPr lang="ru-RU" sz="1200" dirty="0"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200" dirty="0"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latin typeface="Muller Medium" pitchFamily="50" charset="-52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1776251" y="607270"/>
            <a:ext cx="2855256" cy="702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  <a:latin typeface="Muller Medium" pitchFamily="50" charset="-52"/>
              </a:rPr>
              <a:t>+7 (921) 403 97 12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/>
                </a:solidFill>
                <a:latin typeface="Muller Medium" pitchFamily="50" charset="-52"/>
              </a:rPr>
              <a:t>robotics-spb.ru </a:t>
            </a:r>
            <a:endParaRPr lang="en-US" sz="1200" dirty="0">
              <a:solidFill>
                <a:schemeClr val="bg1"/>
              </a:solidFill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/>
                </a:solidFill>
                <a:latin typeface="Muller Medium" pitchFamily="50" charset="-52"/>
              </a:rPr>
              <a:t>rus@robotics-spb.ru</a:t>
            </a:r>
            <a:endParaRPr lang="ru-RU" sz="1200" dirty="0">
              <a:solidFill>
                <a:schemeClr val="bg1"/>
              </a:solidFill>
              <a:latin typeface="Muller Medium" pitchFamily="50" charset="-52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0527102" y="1664898"/>
            <a:ext cx="0" cy="5297419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664898" y="-129397"/>
            <a:ext cx="0" cy="1794295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-28575" y="1664898"/>
            <a:ext cx="12672204" cy="0"/>
          </a:xfrm>
          <a:prstGeom prst="line">
            <a:avLst/>
          </a:prstGeom>
          <a:ln w="15875" cmpd="sng">
            <a:solidFill>
              <a:srgbClr val="FF0000">
                <a:alpha val="40000"/>
              </a:srgb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10562085" y="3911165"/>
            <a:ext cx="1615541" cy="832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err="1">
                <a:latin typeface="Muller Bold" pitchFamily="50" charset="-52"/>
              </a:rPr>
              <a:t>Усатов</a:t>
            </a:r>
            <a:r>
              <a:rPr lang="ru-RU" sz="2000" dirty="0">
                <a:latin typeface="Muller Bold" pitchFamily="50" charset="-52"/>
              </a:rPr>
              <a:t>-Ширяев</a:t>
            </a:r>
          </a:p>
          <a:p>
            <a:pPr algn="l"/>
            <a:r>
              <a:rPr lang="ru-RU" sz="2000" dirty="0">
                <a:latin typeface="Muller Bold" pitchFamily="50" charset="-52"/>
              </a:rPr>
              <a:t>Роман </a:t>
            </a:r>
            <a:endParaRPr lang="ru-RU" sz="2000" dirty="0" smtClean="0">
              <a:latin typeface="Muller Bold" pitchFamily="50" charset="-52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10562085" y="3525963"/>
            <a:ext cx="1615541" cy="279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  <a:latin typeface="Muller Medium" pitchFamily="50" charset="-52"/>
              </a:rPr>
              <a:t>CEO</a:t>
            </a:r>
            <a:endParaRPr lang="ru-RU" sz="1200" dirty="0">
              <a:solidFill>
                <a:srgbClr val="C00000"/>
              </a:solidFill>
              <a:latin typeface="Muller Medium" pitchFamily="50" charset="-52"/>
            </a:endParaRP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10527103" y="4446290"/>
            <a:ext cx="1664897" cy="1803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Muller Medium" pitchFamily="50" charset="-52"/>
              </a:rPr>
              <a:t>  </a:t>
            </a:r>
            <a:endParaRPr lang="ru-RU" sz="1200" dirty="0">
              <a:latin typeface="Muller Medium" pitchFamily="50" charset="-52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7700231" y="2371355"/>
            <a:ext cx="2306327" cy="6177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latin typeface="Muller Bold" pitchFamily="50" charset="-52"/>
            </a:endParaRPr>
          </a:p>
        </p:txBody>
      </p:sp>
      <p:sp>
        <p:nvSpPr>
          <p:cNvPr id="36" name="Подзаголовок 2"/>
          <p:cNvSpPr txBox="1">
            <a:spLocks/>
          </p:cNvSpPr>
          <p:nvPr/>
        </p:nvSpPr>
        <p:spPr>
          <a:xfrm>
            <a:off x="7678600" y="3106933"/>
            <a:ext cx="2552334" cy="761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latin typeface="Muller Medium" pitchFamily="50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1001" y="636817"/>
            <a:ext cx="1334320" cy="4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670062" y="0"/>
            <a:ext cx="10521937" cy="16729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776251" y="1963273"/>
            <a:ext cx="2306327" cy="6177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latin typeface="Muller Bold" pitchFamily="50" charset="-52"/>
              </a:rPr>
              <a:t>Страны сотрудничества</a:t>
            </a:r>
            <a:endParaRPr lang="ru-RU" sz="2000" dirty="0">
              <a:latin typeface="Muller Bold" pitchFamily="50" charset="-52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1754620" y="2698851"/>
            <a:ext cx="2488558" cy="742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Muller Medium" pitchFamily="50" charset="-52"/>
              </a:rPr>
              <a:t>Норвегия, Швеция, Мексика, Италия, Франция, США, Канада</a:t>
            </a:r>
            <a:endParaRPr lang="ru-RU" sz="1200" dirty="0">
              <a:latin typeface="Muller Medium" pitchFamily="50" charset="-52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787447" y="4095097"/>
            <a:ext cx="2306327" cy="3816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latin typeface="Muller Bold" pitchFamily="50" charset="-52"/>
              </a:rPr>
              <a:t>Партнёры</a:t>
            </a:r>
            <a:endParaRPr lang="ru-RU" sz="2000" dirty="0">
              <a:latin typeface="Muller Bold" pitchFamily="50" charset="-52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1787447" y="4592374"/>
            <a:ext cx="2552334" cy="74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NTNU (Норвегия)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Университет </a:t>
            </a:r>
            <a:r>
              <a:rPr lang="ru-RU" sz="1200" dirty="0" err="1">
                <a:latin typeface="Muller Medium" pitchFamily="50" charset="-52"/>
              </a:rPr>
              <a:t>Лунда</a:t>
            </a:r>
            <a:r>
              <a:rPr lang="ru-RU" sz="1200" dirty="0">
                <a:latin typeface="Muller Medium" pitchFamily="50" charset="-52"/>
              </a:rPr>
              <a:t> (Швеция)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Университет </a:t>
            </a:r>
            <a:r>
              <a:rPr lang="ru-RU" sz="1200" dirty="0" err="1">
                <a:latin typeface="Muller Medium" pitchFamily="50" charset="-52"/>
              </a:rPr>
              <a:t>Умеа</a:t>
            </a:r>
            <a:r>
              <a:rPr lang="ru-RU" sz="1200" dirty="0">
                <a:latin typeface="Muller Medium" pitchFamily="50" charset="-52"/>
              </a:rPr>
              <a:t> (Швеция)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Университет </a:t>
            </a:r>
            <a:r>
              <a:rPr lang="ru-RU" sz="1200" dirty="0" err="1">
                <a:latin typeface="Muller Medium" pitchFamily="50" charset="-52"/>
              </a:rPr>
              <a:t>Монпелье</a:t>
            </a:r>
            <a:r>
              <a:rPr lang="ru-RU" sz="1200" dirty="0">
                <a:latin typeface="Muller Medium" pitchFamily="50" charset="-52"/>
              </a:rPr>
              <a:t> (Франция)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Университет </a:t>
            </a:r>
            <a:r>
              <a:rPr lang="ru-RU" sz="1200" dirty="0" err="1">
                <a:latin typeface="Muller Medium" pitchFamily="50" charset="-52"/>
              </a:rPr>
              <a:t>Сапиенца</a:t>
            </a:r>
            <a:r>
              <a:rPr lang="ru-RU" sz="1200" dirty="0">
                <a:latin typeface="Muller Medium" pitchFamily="50" charset="-52"/>
              </a:rPr>
              <a:t> (Италия)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Западный университет (Канада)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MIT (США)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UNAM (Мексика)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СПбГУ (Россия)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0527102" y="1664898"/>
            <a:ext cx="0" cy="5297419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664898" y="-129397"/>
            <a:ext cx="0" cy="7091714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Заголовок 1"/>
          <p:cNvSpPr txBox="1">
            <a:spLocks/>
          </p:cNvSpPr>
          <p:nvPr/>
        </p:nvSpPr>
        <p:spPr>
          <a:xfrm>
            <a:off x="4818826" y="1963273"/>
            <a:ext cx="4043379" cy="4779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latin typeface="Muller Bold" pitchFamily="50" charset="-52"/>
              </a:rPr>
              <a:t>“</a:t>
            </a:r>
            <a:r>
              <a:rPr lang="ru-RU" sz="2000" dirty="0" smtClean="0">
                <a:latin typeface="Muller Bold" pitchFamily="50" charset="-52"/>
              </a:rPr>
              <a:t>Робот </a:t>
            </a:r>
            <a:r>
              <a:rPr lang="ru-RU" sz="2000" dirty="0">
                <a:latin typeface="Muller Bold" pitchFamily="50" charset="-52"/>
              </a:rPr>
              <a:t>"Бабочка”</a:t>
            </a:r>
          </a:p>
        </p:txBody>
      </p:sp>
      <p:sp>
        <p:nvSpPr>
          <p:cNvPr id="36" name="Подзаголовок 2"/>
          <p:cNvSpPr txBox="1">
            <a:spLocks/>
          </p:cNvSpPr>
          <p:nvPr/>
        </p:nvSpPr>
        <p:spPr>
          <a:xfrm>
            <a:off x="4797195" y="2698851"/>
            <a:ext cx="4065010" cy="3290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Muller Medium" pitchFamily="50" charset="-52"/>
              </a:rPr>
              <a:t>"</a:t>
            </a:r>
            <a:r>
              <a:rPr lang="ru-RU" sz="1200" dirty="0">
                <a:latin typeface="Muller Medium" pitchFamily="50" charset="-52"/>
              </a:rPr>
              <a:t>Робот "Бабочка" - образовательная </a:t>
            </a:r>
            <a:r>
              <a:rPr lang="ru-RU" sz="1200" dirty="0" smtClean="0">
                <a:latin typeface="Muller Medium" pitchFamily="50" charset="-52"/>
              </a:rPr>
              <a:t>и исследовательская платформа </a:t>
            </a:r>
            <a:r>
              <a:rPr lang="ru-RU" sz="1200" dirty="0">
                <a:latin typeface="Muller Medium" pitchFamily="50" charset="-52"/>
              </a:rPr>
              <a:t>для подготовки </a:t>
            </a:r>
            <a:r>
              <a:rPr lang="ru-RU" sz="1200" dirty="0" smtClean="0">
                <a:latin typeface="Muller Medium" pitchFamily="50" charset="-52"/>
              </a:rPr>
              <a:t>инженеров предназначена:</a:t>
            </a:r>
            <a:endParaRPr lang="ru-RU" sz="1200" dirty="0"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Muller Medium" pitchFamily="50" charset="-52"/>
              </a:rPr>
              <a:t>1. для </a:t>
            </a:r>
            <a:r>
              <a:rPr lang="ru-RU" sz="1200" dirty="0">
                <a:latin typeface="Muller Medium" pitchFamily="50" charset="-52"/>
              </a:rPr>
              <a:t>проведения лабораторных и исследовательских работ по курсам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робототехники, </a:t>
            </a:r>
            <a:r>
              <a:rPr lang="ru-RU" sz="1200" dirty="0" err="1">
                <a:latin typeface="Muller Medium" pitchFamily="50" charset="-52"/>
              </a:rPr>
              <a:t>мехатроники</a:t>
            </a:r>
            <a:r>
              <a:rPr lang="ru-RU" sz="1200" dirty="0">
                <a:latin typeface="Muller Medium" pitchFamily="50" charset="-52"/>
              </a:rPr>
              <a:t>, технического зрения и систем управления;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Muller Medium" pitchFamily="50" charset="-52"/>
              </a:rPr>
              <a:t>2. для </a:t>
            </a:r>
            <a:r>
              <a:rPr lang="ru-RU" sz="1200" dirty="0">
                <a:latin typeface="Muller Medium" pitchFamily="50" charset="-52"/>
              </a:rPr>
              <a:t>решения новых задач по расчету и стабилизации периодических движений нелинейных </a:t>
            </a:r>
            <a:r>
              <a:rPr lang="ru-RU" sz="1200" dirty="0" err="1">
                <a:latin typeface="Muller Medium" pitchFamily="50" charset="-52"/>
              </a:rPr>
              <a:t>мехатронных</a:t>
            </a:r>
            <a:r>
              <a:rPr lang="ru-RU" sz="1200" dirty="0">
                <a:latin typeface="Muller Medium" pitchFamily="50" charset="-52"/>
              </a:rPr>
              <a:t> систем,  связанных с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управлением перемещениями роботов,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Muller Medium" pitchFamily="50" charset="-52"/>
              </a:rPr>
              <a:t>неразрушающим захватом объектов и др..</a:t>
            </a: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4842076" y="4073610"/>
            <a:ext cx="4020129" cy="4083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latin typeface="Muller Bold" pitchFamily="50" charset="-52"/>
            </a:endParaRPr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4820445" y="4095098"/>
            <a:ext cx="4041760" cy="1387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00" dirty="0">
              <a:latin typeface="Muller Medium" pitchFamily="50" charset="-52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103865" y="1927753"/>
            <a:ext cx="1276879" cy="6100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latin typeface="Muller Bold" pitchFamily="50" charset="-52"/>
              </a:rPr>
              <a:t>15 человек</a:t>
            </a:r>
            <a:endParaRPr lang="ru-RU" sz="2000" dirty="0">
              <a:latin typeface="Muller Bold" pitchFamily="50" charset="-52"/>
            </a:endParaRPr>
          </a:p>
        </p:txBody>
      </p:sp>
      <p:sp>
        <p:nvSpPr>
          <p:cNvPr id="45" name="Подзаголовок 2"/>
          <p:cNvSpPr txBox="1">
            <a:spLocks/>
          </p:cNvSpPr>
          <p:nvPr/>
        </p:nvSpPr>
        <p:spPr>
          <a:xfrm>
            <a:off x="99785" y="2698850"/>
            <a:ext cx="1565113" cy="578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Muller Medium" pitchFamily="50" charset="-52"/>
              </a:rPr>
              <a:t>Подготовленных инженеров в год на одон комплекс.</a:t>
            </a:r>
            <a:endParaRPr lang="ru-RU" sz="1200" dirty="0">
              <a:latin typeface="Muller Medium" pitchFamily="50" charset="-52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122551" y="3423932"/>
            <a:ext cx="1632070" cy="649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latin typeface="Muller Bold" pitchFamily="50" charset="-52"/>
              </a:rPr>
              <a:t>4 трлн рублей</a:t>
            </a:r>
            <a:endParaRPr lang="ru-RU" sz="2000" dirty="0">
              <a:latin typeface="Muller Bold" pitchFamily="50" charset="-52"/>
            </a:endParaRPr>
          </a:p>
        </p:txBody>
      </p:sp>
      <p:sp>
        <p:nvSpPr>
          <p:cNvPr id="47" name="Подзаголовок 2"/>
          <p:cNvSpPr txBox="1">
            <a:spLocks/>
          </p:cNvSpPr>
          <p:nvPr/>
        </p:nvSpPr>
        <p:spPr>
          <a:xfrm>
            <a:off x="99785" y="4247497"/>
            <a:ext cx="1654835" cy="620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Muller Medium" pitchFamily="50" charset="-52"/>
              </a:rPr>
              <a:t>Ёмкость рынка лабораторного оборудования</a:t>
            </a:r>
            <a:endParaRPr lang="ru-RU" sz="1200" dirty="0">
              <a:latin typeface="Muller Medium" pitchFamily="50" charset="-52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121416" y="5028944"/>
            <a:ext cx="1543481" cy="3679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Muller Bold" pitchFamily="50" charset="-52"/>
              </a:rPr>
              <a:t>8</a:t>
            </a:r>
          </a:p>
        </p:txBody>
      </p:sp>
      <p:sp>
        <p:nvSpPr>
          <p:cNvPr id="51" name="Подзаголовок 2"/>
          <p:cNvSpPr txBox="1">
            <a:spLocks/>
          </p:cNvSpPr>
          <p:nvPr/>
        </p:nvSpPr>
        <p:spPr>
          <a:xfrm>
            <a:off x="99785" y="5505490"/>
            <a:ext cx="1565112" cy="620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Muller Medium" pitchFamily="50" charset="-52"/>
              </a:rPr>
              <a:t>Зарубежных Университетов - партнёров</a:t>
            </a:r>
            <a:endParaRPr lang="ru-RU" sz="1200" dirty="0">
              <a:latin typeface="Muller Medium" pitchFamily="50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460" y="1927753"/>
            <a:ext cx="2833200" cy="18938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460" y="4095097"/>
            <a:ext cx="2833200" cy="1893850"/>
          </a:xfrm>
          <a:prstGeom prst="rect">
            <a:avLst/>
          </a:prstGeom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4628562" y="-68580"/>
            <a:ext cx="0" cy="1733478"/>
          </a:xfrm>
          <a:prstGeom prst="line">
            <a:avLst/>
          </a:prstGeom>
          <a:ln w="15875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Заголовок 1"/>
          <p:cNvSpPr txBox="1">
            <a:spLocks/>
          </p:cNvSpPr>
          <p:nvPr/>
        </p:nvSpPr>
        <p:spPr>
          <a:xfrm>
            <a:off x="1787447" y="143556"/>
            <a:ext cx="2841115" cy="3846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Muller Bold" pitchFamily="50" charset="-52"/>
              </a:rPr>
              <a:t>ГК </a:t>
            </a:r>
            <a:r>
              <a:rPr lang="ru-RU" sz="2000" dirty="0" err="1">
                <a:solidFill>
                  <a:schemeClr val="bg1"/>
                </a:solidFill>
                <a:latin typeface="Muller Bold" pitchFamily="50" charset="-52"/>
              </a:rPr>
              <a:t>Роботикум</a:t>
            </a:r>
            <a:endParaRPr lang="ru-RU" sz="2000" dirty="0">
              <a:solidFill>
                <a:schemeClr val="bg1"/>
              </a:solidFill>
              <a:latin typeface="Muller Bold" pitchFamily="50" charset="-52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1776251" y="607270"/>
            <a:ext cx="2855256" cy="702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  <a:latin typeface="Muller Medium" pitchFamily="50" charset="-52"/>
              </a:rPr>
              <a:t>+7 (921) 403 97 12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/>
                </a:solidFill>
                <a:latin typeface="Muller Medium" pitchFamily="50" charset="-52"/>
              </a:rPr>
              <a:t>robotics-spb.ru </a:t>
            </a:r>
            <a:endParaRPr lang="en-US" sz="1200" dirty="0">
              <a:solidFill>
                <a:schemeClr val="bg1"/>
              </a:solidFill>
              <a:latin typeface="Muller Medium" pitchFamily="50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/>
                </a:solidFill>
                <a:latin typeface="Muller Medium" pitchFamily="50" charset="-52"/>
              </a:rPr>
              <a:t>rus@robotics-spb.ru</a:t>
            </a:r>
            <a:endParaRPr lang="ru-RU" sz="1200" dirty="0">
              <a:solidFill>
                <a:schemeClr val="bg1"/>
              </a:solidFill>
              <a:latin typeface="Muller Medium" pitchFamily="50" charset="-52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-28575" y="1664898"/>
            <a:ext cx="12672204" cy="0"/>
          </a:xfrm>
          <a:prstGeom prst="line">
            <a:avLst/>
          </a:prstGeom>
          <a:ln w="15875" cmpd="sng">
            <a:solidFill>
              <a:srgbClr val="FF0000">
                <a:alpha val="40000"/>
              </a:srgb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1001" y="636817"/>
            <a:ext cx="1334320" cy="419999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ctrTitle"/>
          </p:nvPr>
        </p:nvSpPr>
        <p:spPr>
          <a:xfrm>
            <a:off x="4797195" y="128668"/>
            <a:ext cx="7122662" cy="450226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Muller Medium" pitchFamily="50" charset="-52"/>
              </a:rPr>
              <a:t>Новейшие </a:t>
            </a:r>
            <a:r>
              <a:rPr lang="ru-RU" sz="2400" b="1" dirty="0">
                <a:solidFill>
                  <a:schemeClr val="bg1"/>
                </a:solidFill>
                <a:latin typeface="Muller Medium" pitchFamily="50" charset="-52"/>
              </a:rPr>
              <a:t>алгоритмы управления роботами.</a:t>
            </a:r>
          </a:p>
        </p:txBody>
      </p:sp>
      <p:sp>
        <p:nvSpPr>
          <p:cNvPr id="4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7195" y="582074"/>
            <a:ext cx="7394805" cy="102681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Для решения задач планирования, управления движением робота с обеспечением требуемых сил взаимодействия робота с</a:t>
            </a: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: </a:t>
            </a: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объектом манипулирования,  окружающей средой , другим роботом,  </a:t>
            </a:r>
            <a:r>
              <a:rPr lang="ru-RU" sz="1200" dirty="0" smtClean="0">
                <a:solidFill>
                  <a:schemeClr val="bg1"/>
                </a:solidFill>
                <a:latin typeface="Muller Medium" pitchFamily="50" charset="-52"/>
              </a:rPr>
              <a:t>человеком</a:t>
            </a:r>
            <a:r>
              <a:rPr lang="en-US" sz="1200" dirty="0">
                <a:solidFill>
                  <a:schemeClr val="bg1"/>
                </a:solidFill>
                <a:latin typeface="Muller Medium" pitchFamily="50" charset="-52"/>
              </a:rPr>
              <a:t>.</a:t>
            </a:r>
            <a:endParaRPr lang="ru-RU" sz="1200" dirty="0">
              <a:solidFill>
                <a:schemeClr val="bg1"/>
              </a:solidFill>
              <a:latin typeface="Muller Medium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1808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2209</Words>
  <Application>Microsoft Office PowerPoint</Application>
  <PresentationFormat>Широкоэкранный</PresentationFormat>
  <Paragraphs>402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Muller Bold</vt:lpstr>
      <vt:lpstr>Muller Medium</vt:lpstr>
      <vt:lpstr>Times New Roman</vt:lpstr>
      <vt:lpstr>Wingdings</vt:lpstr>
      <vt:lpstr>Тема Office</vt:lpstr>
      <vt:lpstr>Презентационные материалы российских инновационных технологических компаний, имеющих опыт экспортной деятельности и значительную долю экспортной выручки по странам СНГ, для Межгосударственного совета по сотрудничеству в научно-технической и инновационной сферах (МС НТИ) стран СНГ</vt:lpstr>
      <vt:lpstr>Один из крупнейших проектов по обучению детей программированию и цифровым навыкам в мире</vt:lpstr>
      <vt:lpstr>Один из крупнейших проектов по обучению детей программированию и цифровым навыкам в мире</vt:lpstr>
      <vt:lpstr>САМЫЕ МАСШТАБНЫЕ МЕРОПРИЯТИЯ  HR-ОТРАСЛИ – ОТРАЖЕНИЕ РОССИЙСКОГО  РЫНКА УПРАВЛЕНИЯ ПЕРСОНАЛОМ</vt:lpstr>
      <vt:lpstr>САМЫЕ МАСШТАБНЫЕ МЕРОПРИЯТИЯ  HR-ОТРАСЛИ – ОТРАЖЕНИЕ РОССИЙСКОГО  РЫНКА УПРАВЛЕНИЯ ПЕРСОНАЛОМ</vt:lpstr>
      <vt:lpstr>Технологии будущего для детей!</vt:lpstr>
      <vt:lpstr>Технологии будущего для детей!</vt:lpstr>
      <vt:lpstr>Новейшие алгоритмы управления роботами.</vt:lpstr>
      <vt:lpstr>Новейшие алгоритмы управления роботами.</vt:lpstr>
      <vt:lpstr>Лидер в сфере спутникового мониторинга</vt:lpstr>
      <vt:lpstr>Презентация PowerPoint</vt:lpstr>
      <vt:lpstr>Интерактивная образовательная платформа</vt:lpstr>
      <vt:lpstr>Презентация PowerPoint</vt:lpstr>
      <vt:lpstr>ОБРАЗОВАТЕЛЬНЫЕ ТЕХНОЛОГИИ ИНЭНЕРДЖИ</vt:lpstr>
      <vt:lpstr>ОБРАЗОВАТЕЛЬНЫЕ ТЕХНОЛОГИИ ИНЭНЕРДЖИ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 уникален!</dc:title>
  <dc:creator>Кроон Адам</dc:creator>
  <cp:lastModifiedBy>Аксенова Екатерина Викторовна</cp:lastModifiedBy>
  <cp:revision>30</cp:revision>
  <dcterms:created xsi:type="dcterms:W3CDTF">2019-04-10T14:37:13Z</dcterms:created>
  <dcterms:modified xsi:type="dcterms:W3CDTF">2019-04-23T08:37:49Z</dcterms:modified>
</cp:coreProperties>
</file>